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7" r:id="rId2"/>
    <p:sldId id="258" r:id="rId3"/>
    <p:sldId id="315" r:id="rId4"/>
    <p:sldId id="259" r:id="rId5"/>
    <p:sldId id="260" r:id="rId6"/>
    <p:sldId id="261" r:id="rId7"/>
    <p:sldId id="291" r:id="rId8"/>
    <p:sldId id="289" r:id="rId9"/>
    <p:sldId id="290" r:id="rId10"/>
    <p:sldId id="300" r:id="rId11"/>
    <p:sldId id="295" r:id="rId12"/>
    <p:sldId id="296" r:id="rId13"/>
    <p:sldId id="262" r:id="rId14"/>
    <p:sldId id="263" r:id="rId15"/>
    <p:sldId id="301" r:id="rId16"/>
    <p:sldId id="266" r:id="rId17"/>
    <p:sldId id="265" r:id="rId18"/>
    <p:sldId id="267" r:id="rId19"/>
    <p:sldId id="302" r:id="rId20"/>
    <p:sldId id="303" r:id="rId21"/>
    <p:sldId id="268" r:id="rId22"/>
    <p:sldId id="304" r:id="rId23"/>
    <p:sldId id="269" r:id="rId24"/>
    <p:sldId id="270" r:id="rId25"/>
    <p:sldId id="316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312" r:id="rId45"/>
    <p:sldId id="313" r:id="rId46"/>
    <p:sldId id="310" r:id="rId47"/>
    <p:sldId id="311" r:id="rId48"/>
    <p:sldId id="317" r:id="rId49"/>
    <p:sldId id="318" r:id="rId50"/>
    <p:sldId id="314" r:id="rId51"/>
    <p:sldId id="306" r:id="rId52"/>
    <p:sldId id="307" r:id="rId53"/>
    <p:sldId id="308" r:id="rId54"/>
    <p:sldId id="309" r:id="rId55"/>
    <p:sldId id="305" r:id="rId56"/>
    <p:sldId id="319" r:id="rId57"/>
    <p:sldId id="320" r:id="rId58"/>
    <p:sldId id="336" r:id="rId59"/>
    <p:sldId id="321" r:id="rId60"/>
    <p:sldId id="337" r:id="rId61"/>
    <p:sldId id="338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9" r:id="rId7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4BD1F-5C68-48B4-8A74-B4193BEC37F9}" type="datetimeFigureOut">
              <a:rPr lang="de-DE" smtClean="0"/>
              <a:pPr/>
              <a:t>22.09.2016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C30C7-87C8-4257-8F57-D20485605BD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4566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C30C7-87C8-4257-8F57-D20485605BDD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1FFB0-ECF2-4911-AB4F-3B1B5135C25A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B00E0-A3E9-4AFE-A3B4-87A57EDCDC9E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CB57A-12E3-478E-B6EA-7B1BE6ED6246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89FC9FA-4B0A-4E8F-96E3-3FF01613AE96}" type="slidenum">
              <a:rPr lang="de-DE" smtClean="0"/>
              <a:pPr eaLnBrk="1" hangingPunct="1">
                <a:defRPr/>
              </a:pPr>
              <a:t>44</a:t>
            </a:fld>
            <a:endParaRPr lang="de-DE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35C356E-B40A-498F-B74E-3057E45849E3}" type="slidenum">
              <a:rPr lang="de-DE" smtClean="0"/>
              <a:pPr eaLnBrk="1" hangingPunct="1">
                <a:defRPr/>
              </a:pPr>
              <a:t>45</a:t>
            </a:fld>
            <a:endParaRPr lang="de-DE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2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LucidaSansEF" pitchFamily="2" charset="0"/>
              <a:buNone/>
              <a:defRPr/>
            </a:pPr>
            <a:endParaRPr kumimoji="1" lang="de-DE" sz="4400">
              <a:solidFill>
                <a:srgbClr val="FFFFFF"/>
              </a:solidFill>
              <a:latin typeface="LucidaSansEF" pitchFamily="2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1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LucidaSansEF" pitchFamily="2" charset="0"/>
              <a:buNone/>
              <a:defRPr/>
            </a:pPr>
            <a:endParaRPr kumimoji="1" lang="de-DE" sz="4400">
              <a:solidFill>
                <a:srgbClr val="FFFFFF"/>
              </a:solidFill>
              <a:latin typeface="LucidaSansEF" pitchFamily="2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LucidaSansEF" pitchFamily="2" charset="0"/>
              <a:buNone/>
            </a:pPr>
            <a:endParaRPr kumimoji="1" lang="de-DE" sz="4400">
              <a:solidFill>
                <a:srgbClr val="FFFFFF"/>
              </a:solidFill>
              <a:latin typeface="LucidaSansEF" pitchFamily="2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latin typeface="+mj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3230A706-E890-4494-AD2C-49CC08160F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0059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8E2265DC-76E0-49AD-8A7E-FB1A3660A20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8004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2FF86548-EDEE-493C-8CCF-AF33376CCC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7904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B42B8878-6ED6-4A4E-9ABB-1625145BF8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6721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6C040A2C-CBF5-4AD4-BF03-5A9A4A0B03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2670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CBD6137B-F743-4D1B-A31B-B9A455ED060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2390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3B803917-61B8-46A8-B1F2-9CB8790C54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0098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7F9DA1DC-1909-43B8-9A5A-641D5B4131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1310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15D95CBC-0C03-4E1B-978B-87B64DF2C58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053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D847A4DD-003A-4107-BE43-E57D373D18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3957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50F6FC7D-113D-44A6-842D-B32233CF2A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6876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2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LucidaSansEF" pitchFamily="2" charset="0"/>
              <a:buNone/>
              <a:defRPr/>
            </a:pPr>
            <a:endParaRPr kumimoji="1" lang="de-DE" sz="4400">
              <a:solidFill>
                <a:srgbClr val="FFFFFF"/>
              </a:solidFill>
              <a:latin typeface="LucidaSansEF" pitchFamily="2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LucidaSansEF" pitchFamily="2" charset="0"/>
              <a:buNone/>
            </a:pPr>
            <a:endParaRPr kumimoji="1" lang="de-DE" sz="4400">
              <a:solidFill>
                <a:srgbClr val="FFFFFF"/>
              </a:solidFill>
              <a:latin typeface="LucidaSansEF" pitchFamily="2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1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LucidaSansEF" pitchFamily="2" charset="0"/>
              <a:buNone/>
              <a:defRPr/>
            </a:pPr>
            <a:endParaRPr kumimoji="1" lang="de-DE" sz="4400">
              <a:solidFill>
                <a:srgbClr val="FFFFFF"/>
              </a:solidFill>
              <a:latin typeface="LucidaSansEF" pitchFamily="2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kumimoji="1" sz="1400">
                <a:solidFill>
                  <a:srgbClr val="FFFFFF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Tx/>
              <a:buNone/>
              <a:defRPr kumimoji="1"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kumimoji="1" sz="1400">
                <a:solidFill>
                  <a:srgbClr val="FFFFFF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463942-B59A-4BDB-A44F-42E97BA4A36C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142937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116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the.sketchengine.co.uk/bonito/run.cgi/view?corpname=user/profhippo2/crfc&amp;attrs=word&amp;ctxattrs=word&amp;structs=g&amp;refs==file.filename&amp;usesubcorp=spokenfilminformalTVSMS&amp;copy_icon=1&amp;iquery=%C3%A2ge;q=aword,%5blc=%22%C3%A2ge%22|lemma_lc=%22%C3%A2ge%22%5d;q=P-5+5+1+%5blemma=%22an%22%5d" TargetMode="External"/><Relationship Id="rId13" Type="http://schemas.openxmlformats.org/officeDocument/2006/relationships/hyperlink" Target="https://the.sketchengine.co.uk/bonito/run.cgi/view?corpname=user/profhippo2/crfc&amp;attrs=word&amp;ctxattrs=word&amp;structs=g&amp;refs==file.filename&amp;usesubcorp=spokenfilminformalTVSMS&amp;copy_icon=1&amp;iquery=%C3%A2ge;q=aword,%5blc=%22%C3%A2ge%22|lemma_lc=%22%C3%A2ge%22%5d;q=N-5+5+1+%5blemma=%22diff%C3%A9rence%22%5d" TargetMode="External"/><Relationship Id="rId18" Type="http://schemas.openxmlformats.org/officeDocument/2006/relationships/hyperlink" Target="https://the.sketchengine.co.uk/bonito/run.cgi/view?corpname=user/profhippo2/crfc&amp;attrs=word&amp;ctxattrs=word&amp;structs=g&amp;refs==file.filename&amp;usesubcorp=spokenfilminformalTVSMS&amp;copy_icon=1&amp;iquery=%C3%A2ge;q=aword,%5blc=%22%C3%A2ge%22|lemma_lc=%22%C3%A2ge%22%5d;q=P-5+5+1+%5blemma=%22certain%22%5d" TargetMode="External"/><Relationship Id="rId3" Type="http://schemas.openxmlformats.org/officeDocument/2006/relationships/hyperlink" Target="https://the.sketchengine.co.uk/bonito/run.cgi/collx?q=aword,%5blc=%22%C3%A2ge%22|lemma_lc=%22%C3%A2ge%22%5d;corpname=user/profhippo2/crfc&amp;attrs=word&amp;ctxattrs=word&amp;structs=g&amp;refs==file.filename&amp;usesubcorp=spokenfilminformalTVSMS&amp;copy_icon=1&amp;iquery=%C3%A2ge;cattr=lemma;cbgrfns=tmd;cminfreq=5;cminbgr=3;cfromw=-5;ctow=5;cmaxitems=53;csortfn=t" TargetMode="External"/><Relationship Id="rId7" Type="http://schemas.openxmlformats.org/officeDocument/2006/relationships/hyperlink" Target="https://the.sketchengine.co.uk/bonito/run.cgi/view?corpname=user/profhippo2/crfc&amp;attrs=word&amp;ctxattrs=word&amp;structs=g&amp;refs==file.filename&amp;usesubcorp=spokenfilminformalTVSMS&amp;copy_icon=1&amp;iquery=%C3%A2ge;q=aword,%5blc=%22%C3%A2ge%22|lemma_lc=%22%C3%A2ge%22%5d;q=N-5+5+1+%5blemma=%22quel%22%5d" TargetMode="External"/><Relationship Id="rId12" Type="http://schemas.openxmlformats.org/officeDocument/2006/relationships/hyperlink" Target="https://the.sketchengine.co.uk/bonito/run.cgi/view?corpname=user/profhippo2/crfc&amp;attrs=word&amp;ctxattrs=word&amp;structs=g&amp;refs==file.filename&amp;usesubcorp=spokenfilminformalTVSMS&amp;copy_icon=1&amp;iquery=%C3%A2ge;q=aword,%5blc=%22%C3%A2ge%22|lemma_lc=%22%C3%A2ge%22%5d;q=P-5+5+1+%5blemma=%22diff%C3%A9rence%22%5d" TargetMode="External"/><Relationship Id="rId17" Type="http://schemas.openxmlformats.org/officeDocument/2006/relationships/hyperlink" Target="https://the.sketchengine.co.uk/bonito/run.cgi/view?corpname=user/profhippo2/crfc&amp;attrs=word&amp;ctxattrs=word&amp;structs=g&amp;refs==file.filename&amp;usesubcorp=spokenfilminformalTVSMS&amp;copy_icon=1&amp;iquery=%C3%A2ge;q=aword,%5blc=%22%C3%A2ge%22|lemma_lc=%22%C3%A2ge%22%5d;q=N-5+5+1+%5blemma=%22d%C3%A8s%22%5d" TargetMode="External"/><Relationship Id="rId2" Type="http://schemas.openxmlformats.org/officeDocument/2006/relationships/hyperlink" Target="https://the.sketchengine.co.uk/bonito/run.cgi/collx?q=aword,%5blc=%22%C3%A2ge%22|lemma_lc=%22%C3%A2ge%22%5d;corpname=user/profhippo2/crfc&amp;attrs=word&amp;ctxattrs=word&amp;structs=g&amp;refs==file.filename&amp;usesubcorp=spokenfilminformalTVSMS&amp;copy_icon=1&amp;iquery=%C3%A2ge;cattr=lemma;cbgrfns=tmd;cminfreq=5;cminbgr=3;cfromw=-5;ctow=5;cmaxitems=53;csortfn=f" TargetMode="External"/><Relationship Id="rId16" Type="http://schemas.openxmlformats.org/officeDocument/2006/relationships/hyperlink" Target="https://the.sketchengine.co.uk/bonito/run.cgi/view?corpname=user/profhippo2/crfc&amp;attrs=word&amp;ctxattrs=word&amp;structs=g&amp;refs==file.filename&amp;usesubcorp=spokenfilminformalTVSMS&amp;copy_icon=1&amp;iquery=%C3%A2ge;q=aword,%5blc=%22%C3%A2ge%22|lemma_lc=%22%C3%A2ge%22%5d;q=P-5+5+1+%5blemma=%22d%C3%A8s%22%5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.sketchengine.co.uk/bonito/run.cgi/view?corpname=user/profhippo2/crfc&amp;attrs=word&amp;ctxattrs=word&amp;structs=g&amp;refs==file.filename&amp;usesubcorp=spokenfilminformalTVSMS&amp;copy_icon=1&amp;iquery=%C3%A2ge;q=aword,%5blc=%22%C3%A2ge%22|lemma_lc=%22%C3%A2ge%22%5d;q=P-5+5+1+%5blemma=%22quel%22%5d" TargetMode="External"/><Relationship Id="rId11" Type="http://schemas.openxmlformats.org/officeDocument/2006/relationships/hyperlink" Target="https://the.sketchengine.co.uk/bonito/run.cgi/view?corpname=user/profhippo2/crfc&amp;attrs=word&amp;ctxattrs=word&amp;structs=g&amp;refs==file.filename&amp;usesubcorp=spokenfilminformalTVSMS&amp;copy_icon=1&amp;iquery=%C3%A2ge;q=aword,%5blc=%22%C3%A2ge%22|lemma_lc=%22%C3%A2ge%22%5d;q=N-5+5+1+%5blemma=%22adulte%22%5d" TargetMode="External"/><Relationship Id="rId5" Type="http://schemas.openxmlformats.org/officeDocument/2006/relationships/hyperlink" Target="https://the.sketchengine.co.uk/bonito/run.cgi/collx?q=aword,%5blc=%22%C3%A2ge%22|lemma_lc=%22%C3%A2ge%22%5d;corpname=user/profhippo2/crfc&amp;attrs=word&amp;ctxattrs=word&amp;structs=g&amp;refs==file.filename&amp;usesubcorp=spokenfilminformalTVSMS&amp;copy_icon=1&amp;iquery=%C3%A2ge;cattr=lemma;cbgrfns=tmd;cminfreq=5;cminbgr=3;cfromw=-5;ctow=5;cmaxitems=53;csortfn=d" TargetMode="External"/><Relationship Id="rId15" Type="http://schemas.openxmlformats.org/officeDocument/2006/relationships/hyperlink" Target="https://the.sketchengine.co.uk/bonito/run.cgi/view?corpname=user/profhippo2/crfc&amp;attrs=word&amp;ctxattrs=word&amp;structs=g&amp;refs==file.filename&amp;usesubcorp=spokenfilminformalTVSMS&amp;copy_icon=1&amp;iquery=%C3%A2ge;q=aword,%5blc=%22%C3%A2ge%22|lemma_lc=%22%C3%A2ge%22%5d;q=N-5+5+1+%5blemma=%22jeune%22%5d" TargetMode="External"/><Relationship Id="rId10" Type="http://schemas.openxmlformats.org/officeDocument/2006/relationships/hyperlink" Target="https://the.sketchengine.co.uk/bonito/run.cgi/view?corpname=user/profhippo2/crfc&amp;attrs=word&amp;ctxattrs=word&amp;structs=g&amp;refs==file.filename&amp;usesubcorp=spokenfilminformalTVSMS&amp;copy_icon=1&amp;iquery=%C3%A2ge;q=aword,%5blc=%22%C3%A2ge%22|lemma_lc=%22%C3%A2ge%22%5d;q=P-5+5+1+%5blemma=%22adulte%22%5d" TargetMode="External"/><Relationship Id="rId19" Type="http://schemas.openxmlformats.org/officeDocument/2006/relationships/hyperlink" Target="https://the.sketchengine.co.uk/bonito/run.cgi/view?corpname=user/profhippo2/crfc&amp;attrs=word&amp;ctxattrs=word&amp;structs=g&amp;refs==file.filename&amp;usesubcorp=spokenfilminformalTVSMS&amp;copy_icon=1&amp;iquery=%C3%A2ge;q=aword,%5blc=%22%C3%A2ge%22|lemma_lc=%22%C3%A2ge%22%5d;q=N-5+5+1+%5blemma=%22certain%22%5d" TargetMode="External"/><Relationship Id="rId4" Type="http://schemas.openxmlformats.org/officeDocument/2006/relationships/hyperlink" Target="https://the.sketchengine.co.uk/bonito/run.cgi/collx?q=aword,%5blc=%22%C3%A2ge%22|lemma_lc=%22%C3%A2ge%22%5d;corpname=user/profhippo2/crfc&amp;attrs=word&amp;ctxattrs=word&amp;structs=g&amp;refs==file.filename&amp;usesubcorp=spokenfilminformalTVSMS&amp;copy_icon=1&amp;iquery=%C3%A2ge;cattr=lemma;cbgrfns=tmd;cminfreq=5;cminbgr=3;cfromw=-5;ctow=5;cmaxitems=53;csortfn=m" TargetMode="External"/><Relationship Id="rId9" Type="http://schemas.openxmlformats.org/officeDocument/2006/relationships/hyperlink" Target="https://the.sketchengine.co.uk/bonito/run.cgi/view?corpname=user/profhippo2/crfc&amp;attrs=word&amp;ctxattrs=word&amp;structs=g&amp;refs==file.filename&amp;usesubcorp=spokenfilminformalTVSMS&amp;copy_icon=1&amp;iquery=%C3%A2ge;q=aword,%5blc=%22%C3%A2ge%22|lemma_lc=%22%C3%A2ge%22%5d;q=N-5+5+1+%5blemma=%22an%22%5d" TargetMode="External"/><Relationship Id="rId14" Type="http://schemas.openxmlformats.org/officeDocument/2006/relationships/hyperlink" Target="https://the.sketchengine.co.uk/bonito/run.cgi/view?corpname=user/profhippo2/crfc&amp;attrs=word&amp;ctxattrs=word&amp;structs=g&amp;refs==file.filename&amp;usesubcorp=spokenfilminformalTVSMS&amp;copy_icon=1&amp;iquery=%C3%A2ge;q=aword,%5blc=%22%C3%A2ge%22|lemma_lc=%22%C3%A2ge%22%5d;q=P-5+5+1+%5blemma=%22jeune%22%5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-Diagramm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-Diagramm2.xls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orpus.byu.edu/now/" TargetMode="External"/><Relationship Id="rId2" Type="http://schemas.openxmlformats.org/officeDocument/2006/relationships/hyperlink" Target="http://corpus.byu.edu/co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rpusdelespanol.org/" TargetMode="External"/><Relationship Id="rId4" Type="http://schemas.openxmlformats.org/officeDocument/2006/relationships/hyperlink" Target="http://corpus.leeds.ac.uk/internet.html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FR" dirty="0" err="1" smtClean="0"/>
              <a:t>Grammatica</a:t>
            </a:r>
            <a:r>
              <a:rPr lang="fr-FR" dirty="0" smtClean="0"/>
              <a:t> vivat!  </a:t>
            </a:r>
            <a:br>
              <a:rPr lang="fr-FR" dirty="0" smtClean="0"/>
            </a:br>
            <a:r>
              <a:rPr lang="fr-FR" dirty="0" smtClean="0"/>
              <a:t>Grammatik in </a:t>
            </a:r>
            <a:r>
              <a:rPr lang="fr-FR" dirty="0" err="1" smtClean="0"/>
              <a:t>Zeiten</a:t>
            </a:r>
            <a:r>
              <a:rPr lang="fr-FR" dirty="0" smtClean="0"/>
              <a:t> der </a:t>
            </a:r>
            <a:r>
              <a:rPr lang="fr-FR" dirty="0" err="1" smtClean="0"/>
              <a:t>Kompetenzorientierung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fr-FR" dirty="0" smtClean="0"/>
              <a:t>Dirk </a:t>
            </a:r>
            <a:r>
              <a:rPr lang="fr-FR" dirty="0" err="1" smtClean="0"/>
              <a:t>Siepmann</a:t>
            </a:r>
            <a:endParaRPr lang="fr-FR" dirty="0" smtClean="0"/>
          </a:p>
          <a:p>
            <a:r>
              <a:rPr lang="fr-FR" dirty="0" err="1" smtClean="0"/>
              <a:t>Universität</a:t>
            </a:r>
            <a:r>
              <a:rPr lang="fr-FR" dirty="0" smtClean="0"/>
              <a:t> Osnabrück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430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Erweiterte Einheit von Wortschatz und Grammatik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6454465"/>
              </p:ext>
            </p:extLst>
          </p:nvPr>
        </p:nvGraphicFramePr>
        <p:xfrm>
          <a:off x="683568" y="2636912"/>
          <a:ext cx="7772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Bedeutungs-komponente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Lexikalischer Kern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Bedeutungs-komponente 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[„allgemein</a:t>
                      </a:r>
                      <a:r>
                        <a:rPr lang="de-DE" baseline="0" dirty="0" smtClean="0"/>
                        <a:t> anerkannt</a:t>
                      </a:r>
                      <a:r>
                        <a:rPr lang="de-DE" dirty="0" smtClean="0"/>
                        <a:t>“]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Verb</a:t>
                      </a:r>
                      <a:r>
                        <a:rPr lang="de-DE" baseline="0" dirty="0" smtClean="0"/>
                        <a:t> des Sagens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i="1" dirty="0" err="1" smtClean="0"/>
                        <a:t>conventional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dirty="0" err="1" smtClean="0"/>
                        <a:t>wisdom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dirty="0" err="1" smtClean="0"/>
                        <a:t>says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dirty="0" err="1" smtClean="0"/>
                        <a:t>that</a:t>
                      </a:r>
                      <a:endParaRPr lang="de-DE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i="1" dirty="0" err="1" smtClean="0"/>
                        <a:t>accepted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dirty="0" err="1" smtClean="0"/>
                        <a:t>declares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i="1" dirty="0" smtClean="0"/>
                        <a:t>orthodox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dirty="0" err="1" smtClean="0"/>
                        <a:t>suggests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dirty="0" err="1" smtClean="0"/>
                        <a:t>has</a:t>
                      </a:r>
                      <a:r>
                        <a:rPr lang="de-DE" i="1" baseline="0" dirty="0" smtClean="0"/>
                        <a:t> </a:t>
                      </a:r>
                      <a:r>
                        <a:rPr lang="de-DE" i="1" baseline="0" dirty="0" err="1" smtClean="0"/>
                        <a:t>it</a:t>
                      </a:r>
                      <a:r>
                        <a:rPr lang="de-DE" i="1" baseline="0" dirty="0" smtClean="0"/>
                        <a:t> </a:t>
                      </a:r>
                      <a:r>
                        <a:rPr lang="de-DE" i="1" baseline="0" dirty="0" err="1" smtClean="0"/>
                        <a:t>that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i="1" dirty="0" smtClean="0"/>
                        <a:t>Subjekt</a:t>
                      </a:r>
                      <a:r>
                        <a:rPr lang="de-DE" i="1" baseline="0" dirty="0" smtClean="0"/>
                        <a:t> NP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dirty="0" smtClean="0"/>
                        <a:t>Subjekt NP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dirty="0" smtClean="0"/>
                        <a:t>V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0" dirty="0" err="1" smtClean="0"/>
                        <a:t>that</a:t>
                      </a:r>
                      <a:endParaRPr lang="de-DE" i="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i="0" dirty="0" smtClean="0"/>
                        <a:t>Deutsch: </a:t>
                      </a:r>
                      <a:r>
                        <a:rPr lang="de-DE" i="1" dirty="0" smtClean="0"/>
                        <a:t>nach gängiger/üblicher Meinung</a:t>
                      </a:r>
                      <a:endParaRPr lang="de-DE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700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2000-FC8D-44AD-9B89-D92C37127DD5}" type="datetime1">
              <a:rPr lang="de-DE" altLang="de-DE"/>
              <a:pPr/>
              <a:t>22.09.2016</a:t>
            </a:fld>
            <a:endParaRPr lang="de-DE" altLang="de-DE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F675-81B9-403C-BE7F-9E15A6AA4EC7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de-DE" dirty="0" smtClean="0"/>
              <a:t>Was </a:t>
            </a:r>
            <a:r>
              <a:rPr lang="en-GB" altLang="de-DE" dirty="0" err="1" smtClean="0"/>
              <a:t>ist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Sprachwissen</a:t>
            </a:r>
            <a:r>
              <a:rPr lang="en-GB" altLang="de-DE" dirty="0" smtClean="0"/>
              <a:t>?</a:t>
            </a:r>
            <a:endParaRPr lang="en-GB" altLang="de-DE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de-DE" sz="2400" dirty="0" err="1" smtClean="0"/>
              <a:t>ein</a:t>
            </a:r>
            <a:r>
              <a:rPr lang="en-GB" altLang="de-DE" sz="2400" dirty="0" smtClean="0"/>
              <a:t> </a:t>
            </a:r>
            <a:r>
              <a:rPr lang="en-GB" altLang="de-DE" sz="2400" dirty="0" err="1" smtClean="0"/>
              <a:t>Vorrat</a:t>
            </a:r>
            <a:r>
              <a:rPr lang="en-GB" altLang="de-DE" sz="2400" dirty="0" smtClean="0"/>
              <a:t> an </a:t>
            </a:r>
            <a:r>
              <a:rPr lang="en-GB" altLang="de-DE" sz="2400" dirty="0" err="1" smtClean="0"/>
              <a:t>Einzelwörtern</a:t>
            </a:r>
            <a:r>
              <a:rPr lang="en-GB" altLang="de-DE" sz="2400" dirty="0" smtClean="0"/>
              <a:t> und </a:t>
            </a:r>
            <a:r>
              <a:rPr lang="en-GB" altLang="de-DE" sz="2400" dirty="0" err="1" smtClean="0"/>
              <a:t>Regeln</a:t>
            </a:r>
            <a:r>
              <a:rPr lang="en-GB" altLang="de-DE" sz="2400" dirty="0"/>
              <a:t> </a:t>
            </a:r>
            <a:r>
              <a:rPr lang="en-GB" altLang="de-DE" sz="2400" dirty="0" smtClean="0"/>
              <a:t>(Chomsky</a:t>
            </a:r>
            <a:r>
              <a:rPr lang="en-GB" altLang="de-DE" sz="2400" dirty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de-DE" sz="2400" dirty="0"/>
              <a:t>-&gt;(?)</a:t>
            </a:r>
            <a:r>
              <a:rPr lang="en-GB" altLang="de-DE" sz="2400" i="1" dirty="0"/>
              <a:t>the captain has illuminated the seat belt sign as an indication that landing is imminent</a:t>
            </a:r>
            <a:r>
              <a:rPr lang="en-GB" altLang="de-DE" sz="2400" dirty="0"/>
              <a:t> (Wray 2002)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de-DE" dirty="0" err="1"/>
              <a:t>e</a:t>
            </a:r>
            <a:r>
              <a:rPr lang="en-GB" altLang="de-DE" dirty="0" err="1" smtClean="0"/>
              <a:t>in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Vorrat</a:t>
            </a:r>
            <a:r>
              <a:rPr lang="en-GB" altLang="de-DE" dirty="0" smtClean="0"/>
              <a:t> an </a:t>
            </a:r>
            <a:r>
              <a:rPr lang="en-GB" altLang="de-DE" dirty="0" err="1" smtClean="0"/>
              <a:t>Halbfertigproduk</a:t>
            </a:r>
            <a:r>
              <a:rPr lang="en-GB" altLang="de-DE" dirty="0" smtClean="0"/>
              <a:t>-ten </a:t>
            </a:r>
            <a:r>
              <a:rPr lang="en-GB" altLang="de-DE" dirty="0" err="1" smtClean="0"/>
              <a:t>verschiedener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Größe</a:t>
            </a:r>
            <a:r>
              <a:rPr lang="en-GB" altLang="de-DE" dirty="0" smtClean="0"/>
              <a:t> (Peters 1983, Sinclair 1991, Wray 2002)</a:t>
            </a:r>
            <a:endParaRPr lang="en-GB" altLang="de-DE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de-DE" dirty="0"/>
              <a:t>-&gt; </a:t>
            </a:r>
            <a:r>
              <a:rPr lang="en-GB" altLang="de-DE" i="1" dirty="0"/>
              <a:t>the seat belt sign’s on, we’re about to land</a:t>
            </a:r>
          </a:p>
        </p:txBody>
      </p:sp>
    </p:spTree>
    <p:extLst>
      <p:ext uri="{BB962C8B-B14F-4D97-AF65-F5344CB8AC3E}">
        <p14:creationId xmlns:p14="http://schemas.microsoft.com/office/powerpoint/2010/main" xmlns="" val="32126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760C-75AA-4724-B04F-F961843E27B0}" type="datetime1">
              <a:rPr lang="de-DE" altLang="de-DE"/>
              <a:pPr/>
              <a:t>22.09.2016</a:t>
            </a:fld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F70F-F336-4830-B01D-A3ED345341E0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smtClean="0"/>
              <a:t>Das </a:t>
            </a:r>
            <a:r>
              <a:rPr lang="en-GB" altLang="de-DE" dirty="0" err="1" smtClean="0"/>
              <a:t>Minimaxprinzip</a:t>
            </a:r>
            <a:endParaRPr lang="en-GB" altLang="de-DE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de-DE" dirty="0"/>
              <a:t>‘break down the larger units only when you need to and as much as you need to‘ (Wray 2002):</a:t>
            </a:r>
          </a:p>
          <a:p>
            <a:pPr>
              <a:buFont typeface="Wingdings" pitchFamily="2" charset="2"/>
              <a:buNone/>
            </a:pPr>
            <a:endParaRPr lang="en-GB" altLang="de-DE" dirty="0"/>
          </a:p>
          <a:p>
            <a:pPr>
              <a:buFont typeface="Wingdings" pitchFamily="2" charset="2"/>
              <a:buNone/>
            </a:pPr>
            <a:r>
              <a:rPr lang="en-GB" altLang="de-DE" dirty="0" err="1"/>
              <a:t>Gimme</a:t>
            </a:r>
            <a:r>
              <a:rPr lang="en-GB" altLang="de-DE" dirty="0"/>
              <a:t> some </a:t>
            </a:r>
            <a:r>
              <a:rPr lang="en-GB" altLang="de-DE" u="sng" dirty="0"/>
              <a:t>juice</a:t>
            </a:r>
            <a:r>
              <a:rPr lang="en-GB" altLang="de-DE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GB" altLang="de-DE" dirty="0" err="1"/>
              <a:t>Gimme</a:t>
            </a:r>
            <a:r>
              <a:rPr lang="en-GB" altLang="de-DE" dirty="0"/>
              <a:t> some </a:t>
            </a:r>
            <a:r>
              <a:rPr lang="en-GB" altLang="de-DE" u="sng" dirty="0"/>
              <a:t>pizza</a:t>
            </a:r>
            <a:r>
              <a:rPr lang="en-GB" altLang="de-DE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GB" altLang="de-DE" dirty="0" err="1"/>
              <a:t>Gimme</a:t>
            </a:r>
            <a:r>
              <a:rPr lang="en-GB" altLang="de-DE" dirty="0"/>
              <a:t> some </a:t>
            </a:r>
            <a:r>
              <a:rPr lang="en-GB" altLang="de-DE" u="sng" dirty="0"/>
              <a:t>paper</a:t>
            </a:r>
            <a:r>
              <a:rPr lang="en-GB" alt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646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672-B97E-4748-92C9-6A4A2FF87A06}" type="datetime1">
              <a:rPr lang="de-DE" altLang="fr-FR"/>
              <a:pPr/>
              <a:t>22.09.2016</a:t>
            </a:fld>
            <a:endParaRPr lang="de-DE" altLang="fr-FR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A098-87CD-471A-A9D7-862CA932FC02}" type="slidenum">
              <a:rPr lang="de-DE" altLang="fr-FR"/>
              <a:pPr/>
              <a:t>13</a:t>
            </a:fld>
            <a:endParaRPr lang="de-DE" altLang="fr-FR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 err="1" smtClean="0"/>
              <a:t>Wortkombinationsstrategien</a:t>
            </a:r>
            <a:r>
              <a:rPr lang="en-GB" altLang="fr-FR" dirty="0" smtClean="0"/>
              <a:t> </a:t>
            </a:r>
            <a:r>
              <a:rPr lang="en-GB" altLang="fr-FR" sz="1800" dirty="0" smtClean="0"/>
              <a:t>(Wray 2002)</a:t>
            </a:r>
            <a:endParaRPr lang="en-GB" altLang="fr-FR" sz="18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GB" altLang="fr-FR" u="sng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fr-FR" u="sng" dirty="0" err="1" smtClean="0"/>
              <a:t>Muttersprachler</a:t>
            </a:r>
            <a:endParaRPr lang="en-GB" altLang="fr-FR" u="sng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fr-FR" dirty="0"/>
              <a:t> </a:t>
            </a:r>
            <a:r>
              <a:rPr lang="en-GB" altLang="fr-FR" dirty="0" smtClean="0"/>
              <a:t>“</a:t>
            </a:r>
            <a:r>
              <a:rPr lang="en-GB" altLang="fr-FR" dirty="0" smtClean="0">
                <a:solidFill>
                  <a:schemeClr val="hlink"/>
                </a:solidFill>
              </a:rPr>
              <a:t>formulaic </a:t>
            </a:r>
            <a:r>
              <a:rPr lang="en-GB" altLang="fr-FR" dirty="0">
                <a:solidFill>
                  <a:schemeClr val="hlink"/>
                </a:solidFill>
              </a:rPr>
              <a:t>pairings</a:t>
            </a:r>
            <a:r>
              <a:rPr lang="en-GB" altLang="fr-FR" dirty="0"/>
              <a:t> </a:t>
            </a:r>
            <a:r>
              <a:rPr lang="en-GB" altLang="fr-FR" dirty="0" smtClean="0"/>
              <a:t>(which </a:t>
            </a:r>
            <a:r>
              <a:rPr lang="en-GB" altLang="fr-FR" dirty="0"/>
              <a:t>become </a:t>
            </a:r>
            <a:r>
              <a:rPr lang="en-GB" altLang="fr-FR" dirty="0" smtClean="0"/>
              <a:t>loosened)”</a:t>
            </a:r>
            <a:endParaRPr lang="en-GB" altLang="fr-FR" dirty="0"/>
          </a:p>
          <a:p>
            <a:pPr>
              <a:buFont typeface="Wingdings" panose="05000000000000000000" pitchFamily="2" charset="2"/>
              <a:buNone/>
            </a:pPr>
            <a:endParaRPr lang="en-GB" altLang="fr-FR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fr-FR" u="sng" dirty="0" err="1" smtClean="0"/>
              <a:t>Nicht-Muttersprachler</a:t>
            </a:r>
            <a:endParaRPr lang="en-GB" altLang="fr-FR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fr-FR" dirty="0" smtClean="0">
                <a:solidFill>
                  <a:schemeClr val="hlink"/>
                </a:solidFill>
              </a:rPr>
              <a:t>“words</a:t>
            </a:r>
            <a:r>
              <a:rPr lang="en-GB" altLang="fr-FR" dirty="0" smtClean="0"/>
              <a:t> </a:t>
            </a:r>
            <a:r>
              <a:rPr lang="en-GB" altLang="fr-FR" dirty="0"/>
              <a:t>that become </a:t>
            </a:r>
            <a:r>
              <a:rPr lang="en-GB" altLang="fr-FR" dirty="0" smtClean="0"/>
              <a:t>paired”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xmlns="" val="18370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Phraseologie: von der Peripherie ins Zentrum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sz="2000" b="0" dirty="0" smtClean="0"/>
              <a:t>bis in die 1990er Jahre: Phraseologismen als Randphänomene des Wortschatzes (</a:t>
            </a:r>
            <a:r>
              <a:rPr lang="de-DE" sz="2000" b="0" i="1" dirty="0" smtClean="0"/>
              <a:t>sein Licht unter den Scheffel stellen</a:t>
            </a:r>
            <a:r>
              <a:rPr lang="de-DE" sz="2000" b="0" dirty="0" smtClean="0"/>
              <a:t>, </a:t>
            </a:r>
            <a:r>
              <a:rPr lang="de-DE" sz="2000" b="0" i="1" dirty="0" smtClean="0"/>
              <a:t>carry </a:t>
            </a:r>
            <a:r>
              <a:rPr lang="de-DE" sz="2000" b="0" i="1" dirty="0" err="1" smtClean="0"/>
              <a:t>the</a:t>
            </a:r>
            <a:r>
              <a:rPr lang="de-DE" sz="2000" b="0" i="1" dirty="0" smtClean="0"/>
              <a:t> </a:t>
            </a:r>
            <a:r>
              <a:rPr lang="de-DE" sz="2000" b="0" i="1" dirty="0" err="1" smtClean="0"/>
              <a:t>can</a:t>
            </a:r>
            <a:r>
              <a:rPr lang="de-DE" sz="2000" b="0" dirty="0" smtClean="0"/>
              <a:t>, </a:t>
            </a:r>
            <a:r>
              <a:rPr lang="de-DE" sz="2000" b="0" i="1" dirty="0" err="1" smtClean="0"/>
              <a:t>virer</a:t>
            </a:r>
            <a:r>
              <a:rPr lang="de-DE" sz="2000" b="0" i="1" dirty="0" smtClean="0"/>
              <a:t> </a:t>
            </a:r>
            <a:r>
              <a:rPr lang="de-DE" sz="2000" b="0" i="1" dirty="0" err="1" smtClean="0"/>
              <a:t>sa</a:t>
            </a:r>
            <a:r>
              <a:rPr lang="de-DE" sz="2000" b="0" i="1" dirty="0" smtClean="0"/>
              <a:t> </a:t>
            </a:r>
            <a:r>
              <a:rPr lang="de-DE" sz="2000" b="0" i="1" dirty="0" err="1" smtClean="0"/>
              <a:t>cuti</a:t>
            </a:r>
            <a:r>
              <a:rPr lang="de-DE" sz="2000" b="0" i="1" dirty="0" smtClean="0"/>
              <a:t> </a:t>
            </a:r>
            <a:r>
              <a:rPr lang="de-DE" sz="2000" b="0" dirty="0" smtClean="0"/>
              <a:t>usw.)</a:t>
            </a:r>
          </a:p>
          <a:p>
            <a:pPr>
              <a:buFontTx/>
              <a:buChar char="-"/>
            </a:pPr>
            <a:r>
              <a:rPr lang="de-DE" sz="2000" b="0" dirty="0" smtClean="0"/>
              <a:t>Kollokationen als Autosemantikon-</a:t>
            </a:r>
            <a:r>
              <a:rPr lang="de-DE" sz="2000" b="0" dirty="0" err="1" smtClean="0"/>
              <a:t>Synsemantikon</a:t>
            </a:r>
            <a:r>
              <a:rPr lang="de-DE" sz="2000" b="0" dirty="0"/>
              <a:t>-Kombinationen </a:t>
            </a:r>
            <a:r>
              <a:rPr lang="de-DE" sz="2000" b="0" dirty="0" smtClean="0"/>
              <a:t>sechs syntaktischer Typen (</a:t>
            </a:r>
            <a:r>
              <a:rPr lang="de-DE" sz="2000" b="0" dirty="0" err="1" smtClean="0"/>
              <a:t>Mel'čuk</a:t>
            </a:r>
            <a:r>
              <a:rPr lang="de-DE" sz="2000" b="0" dirty="0" smtClean="0"/>
              <a:t>, Hausmann):</a:t>
            </a:r>
          </a:p>
          <a:p>
            <a:pPr>
              <a:buFontTx/>
              <a:buChar char="-"/>
            </a:pPr>
            <a:endParaRPr lang="de-DE" sz="2000" b="0" dirty="0"/>
          </a:p>
          <a:p>
            <a:pPr marL="0" indent="0">
              <a:buNone/>
            </a:pPr>
            <a:r>
              <a:rPr lang="de-DE" sz="2000" b="0" dirty="0" smtClean="0"/>
              <a:t>V+N(Objekt):  </a:t>
            </a:r>
            <a:r>
              <a:rPr lang="de-DE" sz="2000" b="0" i="1" dirty="0" err="1" smtClean="0"/>
              <a:t>pay</a:t>
            </a:r>
            <a:r>
              <a:rPr lang="de-DE" sz="2000" b="0" i="1" dirty="0" smtClean="0"/>
              <a:t> + </a:t>
            </a:r>
            <a:r>
              <a:rPr lang="de-DE" sz="2000" b="0" i="1" dirty="0" err="1" smtClean="0"/>
              <a:t>attention</a:t>
            </a:r>
            <a:endParaRPr lang="de-DE" sz="2000" b="0" i="1" dirty="0" smtClean="0"/>
          </a:p>
          <a:p>
            <a:pPr marL="0" indent="0">
              <a:buNone/>
            </a:pPr>
            <a:r>
              <a:rPr lang="de-DE" sz="2000" b="0" i="1" dirty="0" smtClean="0"/>
              <a:t>V + </a:t>
            </a:r>
            <a:r>
              <a:rPr lang="de-DE" sz="2000" b="0" dirty="0" smtClean="0"/>
              <a:t>N(Subjekt)</a:t>
            </a:r>
            <a:r>
              <a:rPr lang="de-DE" sz="2000" b="0" i="1" dirty="0" smtClean="0"/>
              <a:t>: </a:t>
            </a:r>
            <a:r>
              <a:rPr lang="de-DE" sz="2000" b="0" i="1" dirty="0" err="1" smtClean="0"/>
              <a:t>factor</a:t>
            </a:r>
            <a:r>
              <a:rPr lang="de-DE" sz="2000" b="0" i="1" dirty="0" smtClean="0"/>
              <a:t> + </a:t>
            </a:r>
            <a:r>
              <a:rPr lang="de-DE" sz="2000" b="0" i="1" dirty="0" err="1" smtClean="0"/>
              <a:t>operate</a:t>
            </a:r>
            <a:endParaRPr lang="de-DE" sz="2000" b="0" i="1" dirty="0" smtClean="0"/>
          </a:p>
          <a:p>
            <a:pPr marL="0" indent="0">
              <a:buNone/>
            </a:pPr>
            <a:r>
              <a:rPr lang="de-DE" sz="2000" b="0" i="1" dirty="0" smtClean="0"/>
              <a:t>ADJ + N: </a:t>
            </a:r>
            <a:r>
              <a:rPr lang="de-DE" sz="2000" b="0" i="1" dirty="0" err="1" smtClean="0"/>
              <a:t>close</a:t>
            </a:r>
            <a:r>
              <a:rPr lang="de-DE" sz="2000" b="0" i="1" dirty="0" smtClean="0"/>
              <a:t> + </a:t>
            </a:r>
            <a:r>
              <a:rPr lang="de-DE" sz="2000" b="0" i="1" dirty="0" err="1" smtClean="0"/>
              <a:t>attention</a:t>
            </a:r>
            <a:endParaRPr lang="de-DE" sz="2000" b="0" i="1" dirty="0" smtClean="0"/>
          </a:p>
          <a:p>
            <a:pPr marL="0" indent="0">
              <a:buNone/>
            </a:pPr>
            <a:r>
              <a:rPr lang="de-DE" sz="2000" b="0" i="1" dirty="0" smtClean="0"/>
              <a:t>N + </a:t>
            </a:r>
            <a:r>
              <a:rPr lang="de-DE" sz="2000" b="0" i="1" dirty="0" err="1" smtClean="0"/>
              <a:t>of</a:t>
            </a:r>
            <a:r>
              <a:rPr lang="de-DE" sz="2000" b="0" i="1" dirty="0" smtClean="0"/>
              <a:t> + N: a pack </a:t>
            </a:r>
            <a:r>
              <a:rPr lang="de-DE" sz="2000" b="0" i="1" dirty="0" err="1" smtClean="0"/>
              <a:t>of</a:t>
            </a:r>
            <a:r>
              <a:rPr lang="de-DE" sz="2000" b="0" i="1" dirty="0" smtClean="0"/>
              <a:t> </a:t>
            </a:r>
            <a:r>
              <a:rPr lang="de-DE" sz="2000" b="0" i="1" dirty="0" err="1" smtClean="0"/>
              <a:t>wolves</a:t>
            </a:r>
            <a:endParaRPr lang="de-DE" sz="2000" b="0" i="1" dirty="0" smtClean="0"/>
          </a:p>
          <a:p>
            <a:pPr marL="0" indent="0">
              <a:buNone/>
            </a:pPr>
            <a:r>
              <a:rPr lang="de-DE" sz="2000" b="0" i="1" dirty="0" smtClean="0"/>
              <a:t>ADV+ADJ: </a:t>
            </a:r>
            <a:r>
              <a:rPr lang="de-DE" sz="2000" b="0" i="1" dirty="0" err="1" smtClean="0"/>
              <a:t>sorely</a:t>
            </a:r>
            <a:r>
              <a:rPr lang="de-DE" sz="2000" b="0" i="1" dirty="0" smtClean="0"/>
              <a:t> </a:t>
            </a:r>
            <a:r>
              <a:rPr lang="de-DE" sz="2000" b="0" i="1" dirty="0" err="1" smtClean="0"/>
              <a:t>tempted</a:t>
            </a:r>
            <a:endParaRPr lang="de-DE" sz="2000" b="0" i="1" dirty="0" smtClean="0"/>
          </a:p>
          <a:p>
            <a:pPr marL="0" indent="0">
              <a:buNone/>
            </a:pPr>
            <a:r>
              <a:rPr lang="de-DE" sz="2000" b="0" i="1" dirty="0" smtClean="0"/>
              <a:t>V + ADV: </a:t>
            </a:r>
            <a:r>
              <a:rPr lang="de-DE" sz="2000" b="0" i="1" dirty="0" err="1" smtClean="0"/>
              <a:t>rise</a:t>
            </a:r>
            <a:r>
              <a:rPr lang="de-DE" sz="2000" b="0" i="1" dirty="0" smtClean="0"/>
              <a:t> </a:t>
            </a:r>
            <a:r>
              <a:rPr lang="de-DE" sz="2000" b="0" i="1" dirty="0" err="1" smtClean="0"/>
              <a:t>sharply</a:t>
            </a:r>
            <a:endParaRPr lang="de-DE" sz="2000" b="0" i="1" dirty="0" smtClean="0"/>
          </a:p>
          <a:p>
            <a:pPr marL="0" indent="0">
              <a:buNone/>
            </a:pPr>
            <a:endParaRPr lang="de-DE" sz="2000" b="0" i="1" dirty="0" smtClean="0"/>
          </a:p>
          <a:p>
            <a:pPr marL="0" indent="0">
              <a:buNone/>
            </a:pPr>
            <a:endParaRPr lang="fr-FR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492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Phraseologie: von der Peripherie ins Zentrum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CCFF"/>
              </a:buClr>
              <a:buFontTx/>
              <a:buChar char="-"/>
            </a:pPr>
            <a:r>
              <a:rPr lang="de-DE" sz="2000" b="0" dirty="0">
                <a:solidFill>
                  <a:srgbClr val="FFFFFF"/>
                </a:solidFill>
              </a:rPr>
              <a:t>Ab 1991 </a:t>
            </a:r>
            <a:r>
              <a:rPr lang="de-DE" sz="1200" b="0" dirty="0">
                <a:solidFill>
                  <a:srgbClr val="FFFFFF"/>
                </a:solidFill>
              </a:rPr>
              <a:t>(Sinclair: Corpus, </a:t>
            </a:r>
            <a:r>
              <a:rPr lang="de-DE" sz="1200" b="0" dirty="0" err="1">
                <a:solidFill>
                  <a:srgbClr val="FFFFFF"/>
                </a:solidFill>
              </a:rPr>
              <a:t>Concordance</a:t>
            </a:r>
            <a:r>
              <a:rPr lang="de-DE" sz="1200" b="0" dirty="0">
                <a:solidFill>
                  <a:srgbClr val="FFFFFF"/>
                </a:solidFill>
              </a:rPr>
              <a:t>, </a:t>
            </a:r>
            <a:r>
              <a:rPr lang="de-DE" sz="1200" b="0" dirty="0" err="1">
                <a:solidFill>
                  <a:srgbClr val="FFFFFF"/>
                </a:solidFill>
              </a:rPr>
              <a:t>Collocation</a:t>
            </a:r>
            <a:r>
              <a:rPr lang="de-DE" sz="1200" b="0" dirty="0">
                <a:solidFill>
                  <a:srgbClr val="FFFFFF"/>
                </a:solidFill>
              </a:rPr>
              <a:t>; in der </a:t>
            </a:r>
            <a:r>
              <a:rPr lang="de-DE" sz="1200" b="0" dirty="0" err="1">
                <a:solidFill>
                  <a:srgbClr val="FFFFFF"/>
                </a:solidFill>
              </a:rPr>
              <a:t>kontextualistischen</a:t>
            </a:r>
            <a:r>
              <a:rPr lang="de-DE" sz="1200" b="0" dirty="0">
                <a:solidFill>
                  <a:srgbClr val="FFFFFF"/>
                </a:solidFill>
              </a:rPr>
              <a:t> Tradition von Firth)</a:t>
            </a:r>
            <a:r>
              <a:rPr lang="de-DE" sz="2000" b="0" dirty="0">
                <a:solidFill>
                  <a:srgbClr val="FFFFFF"/>
                </a:solidFill>
              </a:rPr>
              <a:t>: </a:t>
            </a:r>
            <a:r>
              <a:rPr lang="de-DE" sz="2000" dirty="0">
                <a:solidFill>
                  <a:srgbClr val="FFFFFF"/>
                </a:solidFill>
              </a:rPr>
              <a:t>Kollokation</a:t>
            </a:r>
            <a:r>
              <a:rPr lang="de-DE" sz="2000" b="0" dirty="0">
                <a:solidFill>
                  <a:srgbClr val="FFFFFF"/>
                </a:solidFill>
              </a:rPr>
              <a:t> als zentrales Strukturprinzip von Sprache; </a:t>
            </a:r>
            <a:r>
              <a:rPr lang="de-DE" sz="2000" b="0" i="1" dirty="0" err="1">
                <a:solidFill>
                  <a:srgbClr val="FFFFFF"/>
                </a:solidFill>
              </a:rPr>
              <a:t>idiom</a:t>
            </a:r>
            <a:r>
              <a:rPr lang="de-DE" sz="2000" b="0" i="1" dirty="0">
                <a:solidFill>
                  <a:srgbClr val="FFFFFF"/>
                </a:solidFill>
              </a:rPr>
              <a:t> </a:t>
            </a:r>
            <a:r>
              <a:rPr lang="de-DE" sz="2000" b="0" i="1" dirty="0" err="1">
                <a:solidFill>
                  <a:srgbClr val="FFFFFF"/>
                </a:solidFill>
              </a:rPr>
              <a:t>principle</a:t>
            </a:r>
            <a:r>
              <a:rPr lang="de-DE" sz="2000" b="0" dirty="0">
                <a:solidFill>
                  <a:srgbClr val="FFFFFF"/>
                </a:solidFill>
              </a:rPr>
              <a:t>:</a:t>
            </a:r>
          </a:p>
          <a:p>
            <a:pPr marL="0" lvl="0" indent="0">
              <a:buClr>
                <a:srgbClr val="00CCFF"/>
              </a:buClr>
              <a:buNone/>
            </a:pPr>
            <a:r>
              <a:rPr lang="en-US" sz="2000" b="0" dirty="0">
                <a:solidFill>
                  <a:srgbClr val="FFFFFF"/>
                </a:solidFill>
              </a:rPr>
              <a:t>“The principle of idiom is that a language user has available to him or her a large number of semi-</a:t>
            </a:r>
            <a:r>
              <a:rPr lang="en-US" sz="2000" b="0" dirty="0" err="1">
                <a:solidFill>
                  <a:srgbClr val="FFFFFF"/>
                </a:solidFill>
              </a:rPr>
              <a:t>preconstructed</a:t>
            </a:r>
            <a:r>
              <a:rPr lang="en-US" sz="2000" b="0" dirty="0">
                <a:solidFill>
                  <a:srgbClr val="FFFFFF"/>
                </a:solidFill>
              </a:rPr>
              <a:t> phrases that constitute single choices, even though they might appear to be </a:t>
            </a:r>
            <a:r>
              <a:rPr lang="en-US" sz="2000" b="0" dirty="0" err="1">
                <a:solidFill>
                  <a:srgbClr val="FFFFFF"/>
                </a:solidFill>
              </a:rPr>
              <a:t>analysable</a:t>
            </a:r>
            <a:r>
              <a:rPr lang="en-US" sz="2000" b="0" dirty="0">
                <a:solidFill>
                  <a:srgbClr val="FFFFFF"/>
                </a:solidFill>
              </a:rPr>
              <a:t> into segments.”, </a:t>
            </a:r>
            <a:r>
              <a:rPr lang="en-US" sz="2000" b="0" dirty="0" err="1">
                <a:solidFill>
                  <a:srgbClr val="FFFFFF"/>
                </a:solidFill>
              </a:rPr>
              <a:t>d.h</a:t>
            </a:r>
            <a:r>
              <a:rPr lang="en-US" sz="2000" b="0" dirty="0">
                <a:solidFill>
                  <a:srgbClr val="FFFFFF"/>
                </a:solidFill>
              </a:rPr>
              <a:t>.:</a:t>
            </a:r>
          </a:p>
          <a:p>
            <a:pPr lvl="0">
              <a:buClr>
                <a:srgbClr val="00CCFF"/>
              </a:buClr>
              <a:buFontTx/>
              <a:buChar char="-"/>
            </a:pPr>
            <a:r>
              <a:rPr lang="en-US" sz="2000" b="0" dirty="0" err="1">
                <a:solidFill>
                  <a:srgbClr val="FFFFFF"/>
                </a:solidFill>
              </a:rPr>
              <a:t>Sprachgebrauch</a:t>
            </a:r>
            <a:r>
              <a:rPr lang="en-US" sz="2000" b="0" dirty="0">
                <a:solidFill>
                  <a:srgbClr val="FFFFFF"/>
                </a:solidFill>
              </a:rPr>
              <a:t> </a:t>
            </a:r>
            <a:r>
              <a:rPr lang="en-US" sz="2000" b="0" dirty="0" err="1">
                <a:solidFill>
                  <a:srgbClr val="FFFFFF"/>
                </a:solidFill>
              </a:rPr>
              <a:t>baut</a:t>
            </a:r>
            <a:r>
              <a:rPr lang="en-US" sz="2000" b="0" dirty="0">
                <a:solidFill>
                  <a:srgbClr val="FFFFFF"/>
                </a:solidFill>
              </a:rPr>
              <a:t> auf </a:t>
            </a:r>
            <a:r>
              <a:rPr lang="en-US" sz="2000" b="0" dirty="0" err="1">
                <a:solidFill>
                  <a:srgbClr val="FFFFFF"/>
                </a:solidFill>
              </a:rPr>
              <a:t>konventionalisierten</a:t>
            </a:r>
            <a:r>
              <a:rPr lang="en-US" sz="2000" b="0" dirty="0">
                <a:solidFill>
                  <a:srgbClr val="FFFFFF"/>
                </a:solidFill>
              </a:rPr>
              <a:t> </a:t>
            </a:r>
            <a:r>
              <a:rPr lang="en-US" sz="2000" b="0" dirty="0" err="1">
                <a:solidFill>
                  <a:srgbClr val="FFFFFF"/>
                </a:solidFill>
              </a:rPr>
              <a:t>Mehrwortsequenzen</a:t>
            </a:r>
            <a:r>
              <a:rPr lang="en-US" sz="2000" b="0" dirty="0">
                <a:solidFill>
                  <a:srgbClr val="FFFFFF"/>
                </a:solidFill>
              </a:rPr>
              <a:t> auf</a:t>
            </a:r>
          </a:p>
          <a:p>
            <a:pPr lvl="0">
              <a:buClr>
                <a:srgbClr val="00CCFF"/>
              </a:buClr>
              <a:buFontTx/>
              <a:buChar char="-"/>
            </a:pPr>
            <a:r>
              <a:rPr lang="en-US" sz="2000" b="0" dirty="0">
                <a:solidFill>
                  <a:srgbClr val="FFFFFF"/>
                </a:solidFill>
              </a:rPr>
              <a:t>Syntax und Lexis </a:t>
            </a:r>
            <a:r>
              <a:rPr lang="en-US" sz="2000" b="0" dirty="0" err="1">
                <a:solidFill>
                  <a:srgbClr val="FFFFFF"/>
                </a:solidFill>
              </a:rPr>
              <a:t>sind</a:t>
            </a:r>
            <a:r>
              <a:rPr lang="en-US" sz="2000" b="0" dirty="0">
                <a:solidFill>
                  <a:srgbClr val="FFFFFF"/>
                </a:solidFill>
              </a:rPr>
              <a:t> </a:t>
            </a:r>
            <a:r>
              <a:rPr lang="en-US" sz="2000" b="0" dirty="0" err="1">
                <a:solidFill>
                  <a:srgbClr val="FFFFFF"/>
                </a:solidFill>
              </a:rPr>
              <a:t>untrennbar</a:t>
            </a:r>
            <a:r>
              <a:rPr lang="en-US" sz="2000" b="0" dirty="0">
                <a:solidFill>
                  <a:srgbClr val="FFFFFF"/>
                </a:solidFill>
              </a:rPr>
              <a:t> </a:t>
            </a:r>
            <a:r>
              <a:rPr lang="en-US" sz="2000" b="0" dirty="0" err="1">
                <a:solidFill>
                  <a:srgbClr val="FFFFFF"/>
                </a:solidFill>
              </a:rPr>
              <a:t>miteinander</a:t>
            </a:r>
            <a:r>
              <a:rPr lang="en-US" sz="2000" b="0" dirty="0">
                <a:solidFill>
                  <a:srgbClr val="FFFFFF"/>
                </a:solidFill>
              </a:rPr>
              <a:t> </a:t>
            </a:r>
            <a:r>
              <a:rPr lang="en-US" sz="2000" b="0" dirty="0" err="1">
                <a:solidFill>
                  <a:srgbClr val="FFFFFF"/>
                </a:solidFill>
              </a:rPr>
              <a:t>verbunden</a:t>
            </a:r>
            <a:endParaRPr lang="de-DE" sz="2000" b="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031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95CBC-0C03-4E1B-978B-87B64DF2C587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08301" y="-2036233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3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Lexical</a:t>
            </a:r>
            <a:r>
              <a:rPr lang="de-DE" dirty="0" smtClean="0"/>
              <a:t> </a:t>
            </a:r>
            <a:r>
              <a:rPr lang="de-DE" dirty="0" err="1" smtClean="0"/>
              <a:t>Priming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 (</a:t>
            </a:r>
            <a:r>
              <a:rPr lang="de-DE" dirty="0" err="1" smtClean="0"/>
              <a:t>Hoey</a:t>
            </a:r>
            <a:r>
              <a:rPr lang="de-DE" dirty="0" smtClean="0"/>
              <a:t> 2005)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 smtClean="0"/>
              <a:t>Wörter sind voraktiviert (</a:t>
            </a:r>
            <a:r>
              <a:rPr lang="de-DE" sz="1600" i="1" dirty="0" err="1" smtClean="0"/>
              <a:t>primed</a:t>
            </a:r>
            <a:r>
              <a:rPr lang="de-DE" sz="1600" dirty="0" smtClean="0"/>
              <a:t>) in Hinblick auf:</a:t>
            </a:r>
          </a:p>
          <a:p>
            <a:pPr marL="228600" indent="-228600">
              <a:buAutoNum type="arabicParenBoth"/>
            </a:pPr>
            <a:r>
              <a:rPr lang="de-DE" sz="1600" dirty="0" smtClean="0"/>
              <a:t>ihre Kombination mit anderen Wörtern (Kollokation)</a:t>
            </a:r>
          </a:p>
          <a:p>
            <a:pPr marL="228600" indent="-228600">
              <a:buAutoNum type="arabicParenBoth"/>
            </a:pPr>
            <a:r>
              <a:rPr lang="de-DE" sz="1600" dirty="0" smtClean="0"/>
              <a:t>ihre Kombination mit bestimmten semantischen Klassen (</a:t>
            </a:r>
            <a:r>
              <a:rPr lang="de-DE" sz="1600" dirty="0" err="1" smtClean="0"/>
              <a:t>semantic</a:t>
            </a:r>
            <a:r>
              <a:rPr lang="de-DE" sz="1600" dirty="0" smtClean="0"/>
              <a:t> </a:t>
            </a:r>
            <a:r>
              <a:rPr lang="de-DE" sz="1600" dirty="0" err="1" smtClean="0"/>
              <a:t>sets</a:t>
            </a:r>
            <a:r>
              <a:rPr lang="de-DE" sz="1600" dirty="0" smtClean="0"/>
              <a:t>)</a:t>
            </a:r>
          </a:p>
          <a:p>
            <a:pPr marL="228600" indent="-228600">
              <a:buAutoNum type="arabicParenBoth"/>
            </a:pPr>
            <a:r>
              <a:rPr lang="de-DE" sz="1600" dirty="0" smtClean="0"/>
              <a:t>ihre Kombination mit bestimmten pragmatischen Funktionen (</a:t>
            </a:r>
            <a:r>
              <a:rPr lang="de-DE" sz="1600" dirty="0" err="1" smtClean="0"/>
              <a:t>pragmatic</a:t>
            </a:r>
            <a:r>
              <a:rPr lang="de-DE" sz="1600" dirty="0" smtClean="0"/>
              <a:t> </a:t>
            </a:r>
            <a:r>
              <a:rPr lang="de-DE" sz="1600" dirty="0" err="1" smtClean="0"/>
              <a:t>associations</a:t>
            </a:r>
            <a:r>
              <a:rPr lang="de-DE" sz="1600" dirty="0" smtClean="0"/>
              <a:t>)</a:t>
            </a:r>
          </a:p>
          <a:p>
            <a:pPr marL="228600" indent="-228600">
              <a:buAutoNum type="arabicParenBoth"/>
            </a:pPr>
            <a:r>
              <a:rPr lang="de-DE" sz="1600" dirty="0"/>
              <a:t>i</a:t>
            </a:r>
            <a:r>
              <a:rPr lang="de-DE" sz="1600" dirty="0" smtClean="0"/>
              <a:t>hre Kombination mit grammatischen Funktionsklassen und ihr Auftreten in bestimmten Satzfunktionen (</a:t>
            </a:r>
            <a:r>
              <a:rPr lang="de-DE" sz="1600" dirty="0" err="1" smtClean="0"/>
              <a:t>colligations</a:t>
            </a:r>
            <a:r>
              <a:rPr lang="de-DE" sz="1600" dirty="0" smtClean="0"/>
              <a:t>)</a:t>
            </a:r>
          </a:p>
          <a:p>
            <a:pPr marL="228600" indent="-228600">
              <a:buAutoNum type="arabicParenBoth"/>
            </a:pPr>
            <a:r>
              <a:rPr lang="de-DE" sz="1600" dirty="0"/>
              <a:t>i</a:t>
            </a:r>
            <a:r>
              <a:rPr lang="de-DE" sz="1600" dirty="0" smtClean="0"/>
              <a:t>hr Auftreten in bestimmten Typen von Kohäsionsbeziehungen in Texten (</a:t>
            </a:r>
            <a:r>
              <a:rPr lang="de-DE" sz="1600" dirty="0" err="1" smtClean="0"/>
              <a:t>textual</a:t>
            </a:r>
            <a:r>
              <a:rPr lang="de-DE" sz="1600" dirty="0" smtClean="0"/>
              <a:t> </a:t>
            </a:r>
            <a:r>
              <a:rPr lang="de-DE" sz="1600" dirty="0" err="1" smtClean="0"/>
              <a:t>collocations</a:t>
            </a:r>
            <a:r>
              <a:rPr lang="de-DE" sz="1600" dirty="0" smtClean="0"/>
              <a:t>)</a:t>
            </a:r>
          </a:p>
          <a:p>
            <a:pPr marL="228600" indent="-228600">
              <a:buAutoNum type="arabicParenBoth"/>
            </a:pPr>
            <a:r>
              <a:rPr lang="de-DE" sz="1600" dirty="0" smtClean="0"/>
              <a:t>ihr Auftreten in bestimmten semantischen Relationen in Texten (</a:t>
            </a:r>
            <a:r>
              <a:rPr lang="de-DE" sz="1600" dirty="0" err="1" smtClean="0"/>
              <a:t>textual</a:t>
            </a:r>
            <a:r>
              <a:rPr lang="de-DE" sz="1600" dirty="0" smtClean="0"/>
              <a:t> </a:t>
            </a:r>
            <a:r>
              <a:rPr lang="de-DE" sz="1600" dirty="0" err="1" smtClean="0"/>
              <a:t>semantic</a:t>
            </a:r>
            <a:r>
              <a:rPr lang="de-DE" sz="1600" dirty="0" smtClean="0"/>
              <a:t> </a:t>
            </a:r>
            <a:r>
              <a:rPr lang="de-DE" sz="1600" dirty="0" err="1" smtClean="0"/>
              <a:t>associations</a:t>
            </a:r>
            <a:r>
              <a:rPr lang="de-DE" sz="1600" dirty="0" smtClean="0"/>
              <a:t>)</a:t>
            </a:r>
          </a:p>
          <a:p>
            <a:pPr marL="228600" indent="-228600">
              <a:buAutoNum type="arabicParenBoth"/>
            </a:pPr>
            <a:r>
              <a:rPr lang="de-DE" sz="1600" dirty="0" smtClean="0"/>
              <a:t>ihr Auftreten in bestimmten textuellen Positionen (</a:t>
            </a:r>
            <a:r>
              <a:rPr lang="de-DE" sz="1600" dirty="0" err="1" smtClean="0"/>
              <a:t>textual</a:t>
            </a:r>
            <a:r>
              <a:rPr lang="de-DE" sz="1600" dirty="0" smtClean="0"/>
              <a:t> </a:t>
            </a:r>
            <a:r>
              <a:rPr lang="de-DE" sz="1600" dirty="0" err="1" smtClean="0"/>
              <a:t>colligations</a:t>
            </a:r>
            <a:r>
              <a:rPr lang="de-DE" sz="1600" dirty="0" smtClean="0"/>
              <a:t>)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err="1" smtClean="0"/>
              <a:t>Hoey</a:t>
            </a:r>
            <a:r>
              <a:rPr lang="de-DE" sz="1600" dirty="0" smtClean="0"/>
              <a:t> </a:t>
            </a:r>
            <a:r>
              <a:rPr lang="de-DE" sz="1600" dirty="0"/>
              <a:t>(2005:114</a:t>
            </a:r>
            <a:r>
              <a:rPr lang="de-DE" sz="1600" dirty="0" smtClean="0"/>
              <a:t>)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96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Konstruktionen in der Konstruktionsgrammatik</a:t>
            </a:r>
            <a:endParaRPr lang="fr-FR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2109831"/>
              </p:ext>
            </p:extLst>
          </p:nvPr>
        </p:nvGraphicFramePr>
        <p:xfrm>
          <a:off x="685800" y="1981200"/>
          <a:ext cx="77724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Konstruktionstyp</a:t>
                      </a:r>
                      <a:endParaRPr lang="fr-F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Beispiel</a:t>
                      </a:r>
                      <a:endParaRPr lang="fr-FR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Morphem</a:t>
                      </a:r>
                      <a:endParaRPr lang="fr-F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pre</a:t>
                      </a:r>
                      <a:r>
                        <a:rPr lang="de-DE" dirty="0" smtClean="0"/>
                        <a:t>,</a:t>
                      </a:r>
                      <a:r>
                        <a:rPr lang="de-DE" baseline="0" dirty="0" smtClean="0"/>
                        <a:t> -</a:t>
                      </a:r>
                      <a:r>
                        <a:rPr lang="de-DE" baseline="0" dirty="0" err="1" smtClean="0"/>
                        <a:t>ing</a:t>
                      </a:r>
                      <a:endParaRPr lang="fr-FR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Simplex</a:t>
                      </a:r>
                      <a:endParaRPr lang="fr-F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avocado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and</a:t>
                      </a:r>
                      <a:endParaRPr lang="fr-FR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Kompositum</a:t>
                      </a:r>
                      <a:endParaRPr lang="fr-F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daredevil</a:t>
                      </a:r>
                      <a:endParaRPr lang="fr-FR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idiomatischer</a:t>
                      </a:r>
                      <a:r>
                        <a:rPr lang="de-DE" baseline="0" dirty="0" smtClean="0"/>
                        <a:t> Ausdruck</a:t>
                      </a:r>
                      <a:endParaRPr lang="fr-F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give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devil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his</a:t>
                      </a:r>
                      <a:r>
                        <a:rPr lang="de-DE" baseline="0" dirty="0" smtClean="0"/>
                        <a:t> due</a:t>
                      </a:r>
                      <a:endParaRPr lang="fr-FR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idiomatischer Ausdruck (partiell gefüllt)</a:t>
                      </a:r>
                      <a:endParaRPr lang="fr-F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jog</a:t>
                      </a:r>
                      <a:r>
                        <a:rPr lang="de-DE" baseline="0" dirty="0" smtClean="0"/>
                        <a:t> (</a:t>
                      </a:r>
                      <a:r>
                        <a:rPr lang="de-DE" baseline="0" dirty="0" err="1" smtClean="0"/>
                        <a:t>someone‘s</a:t>
                      </a:r>
                      <a:r>
                        <a:rPr lang="de-DE" baseline="0" dirty="0" smtClean="0"/>
                        <a:t>) </a:t>
                      </a:r>
                      <a:r>
                        <a:rPr lang="de-DE" baseline="0" dirty="0" err="1" smtClean="0"/>
                        <a:t>memory</a:t>
                      </a:r>
                      <a:r>
                        <a:rPr lang="de-DE" baseline="0" dirty="0" smtClean="0"/>
                        <a:t>, V </a:t>
                      </a:r>
                      <a:r>
                        <a:rPr lang="de-DE" baseline="0" dirty="0" err="1" smtClean="0"/>
                        <a:t>one‘s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way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endParaRPr lang="fr-FR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ko-variationelle</a:t>
                      </a:r>
                      <a:r>
                        <a:rPr lang="de-DE" baseline="0" dirty="0" smtClean="0"/>
                        <a:t> Konditionalsätze</a:t>
                      </a:r>
                      <a:endParaRPr lang="fr-F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the</a:t>
                      </a:r>
                      <a:r>
                        <a:rPr lang="de-DE" baseline="0" dirty="0" smtClean="0"/>
                        <a:t> X-er,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Yer</a:t>
                      </a:r>
                      <a:endParaRPr lang="fr-FR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Ditransitivkonstruktion</a:t>
                      </a:r>
                      <a:endParaRPr lang="fr-F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 -</a:t>
                      </a:r>
                      <a:r>
                        <a:rPr lang="de-DE" baseline="0" dirty="0" smtClean="0"/>
                        <a:t> V – NP - NP</a:t>
                      </a:r>
                      <a:endParaRPr lang="fr-FR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Passiv</a:t>
                      </a:r>
                      <a:endParaRPr lang="fr-F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 – </a:t>
                      </a:r>
                      <a:r>
                        <a:rPr lang="de-DE" dirty="0" err="1" smtClean="0"/>
                        <a:t>Aux</a:t>
                      </a:r>
                      <a:r>
                        <a:rPr lang="de-DE" dirty="0" smtClean="0"/>
                        <a:t> - PP</a:t>
                      </a:r>
                      <a:endParaRPr lang="fr-FR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85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Konstruktionen als Form-Bedeutungspaare </a:t>
            </a:r>
            <a:r>
              <a:rPr lang="de-DE" sz="2800" dirty="0" smtClean="0"/>
              <a:t>(N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wh-clause</a:t>
            </a:r>
            <a:r>
              <a:rPr lang="de-DE" sz="2800" dirty="0" smtClean="0"/>
              <a:t>; </a:t>
            </a:r>
            <a:r>
              <a:rPr lang="de-DE" sz="1600" dirty="0" smtClean="0"/>
              <a:t>Francis/</a:t>
            </a:r>
            <a:r>
              <a:rPr lang="de-DE" sz="1600" dirty="0" err="1" smtClean="0"/>
              <a:t>Hunston</a:t>
            </a:r>
            <a:r>
              <a:rPr lang="de-DE" sz="1600" dirty="0" smtClean="0"/>
              <a:t>/Manning 1998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47386"/>
            <a:ext cx="6624735" cy="334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04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DE" dirty="0" smtClean="0"/>
              <a:t>Konstruktionsgrammatik </a:t>
            </a:r>
            <a:r>
              <a:rPr lang="de-DE" sz="1400" dirty="0" smtClean="0"/>
              <a:t>(oder: Grammatik und Wortschatz zusammen denken)</a:t>
            </a:r>
          </a:p>
          <a:p>
            <a:pPr marL="514350" indent="-514350">
              <a:buAutoNum type="arabicPeriod"/>
            </a:pPr>
            <a:r>
              <a:rPr lang="de-DE" dirty="0" smtClean="0"/>
              <a:t>Lernen in Konstruktionen: was und wie viel?</a:t>
            </a:r>
          </a:p>
          <a:p>
            <a:pPr marL="514350" indent="-514350">
              <a:buAutoNum type="arabicPeriod"/>
            </a:pPr>
            <a:r>
              <a:rPr lang="de-DE" dirty="0" smtClean="0"/>
              <a:t>Populäre Irrtümer über Grammatik</a:t>
            </a:r>
          </a:p>
          <a:p>
            <a:pPr marL="514350" indent="-514350">
              <a:buAutoNum type="arabicPeriod"/>
            </a:pPr>
            <a:r>
              <a:rPr lang="de-DE" dirty="0" smtClean="0"/>
              <a:t>Lehrer und Lerner als Grammatikforscher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469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Konstruktionen als Form-Bedeutungspaare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V + N (Objekt) („Arbeit“):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do </a:t>
            </a:r>
            <a:r>
              <a:rPr lang="de-DE" sz="2400" dirty="0" err="1" smtClean="0"/>
              <a:t>work</a:t>
            </a:r>
            <a:r>
              <a:rPr lang="de-DE" sz="2400" dirty="0" smtClean="0"/>
              <a:t> / </a:t>
            </a:r>
            <a:r>
              <a:rPr lang="de-DE" sz="2400" dirty="0" err="1" smtClean="0"/>
              <a:t>homework</a:t>
            </a:r>
            <a:r>
              <a:rPr lang="de-DE" sz="2400" dirty="0" smtClean="0"/>
              <a:t> / </a:t>
            </a:r>
            <a:r>
              <a:rPr lang="de-DE" sz="2400" dirty="0" err="1" smtClean="0"/>
              <a:t>housework</a:t>
            </a:r>
            <a:r>
              <a:rPr lang="de-DE" sz="2400" dirty="0" smtClean="0"/>
              <a:t> / </a:t>
            </a:r>
            <a:r>
              <a:rPr lang="de-DE" sz="2400" dirty="0" err="1" smtClean="0"/>
              <a:t>chores</a:t>
            </a:r>
            <a:r>
              <a:rPr lang="de-DE" sz="2400" dirty="0" smtClean="0"/>
              <a:t> / a </a:t>
            </a:r>
            <a:r>
              <a:rPr lang="de-DE" sz="2400" dirty="0" err="1" smtClean="0"/>
              <a:t>job</a:t>
            </a:r>
            <a:r>
              <a:rPr lang="de-DE" sz="2400" dirty="0" smtClean="0"/>
              <a:t> / </a:t>
            </a:r>
            <a:r>
              <a:rPr lang="de-DE" sz="2400" dirty="0" err="1" smtClean="0"/>
              <a:t>one‘s</a:t>
            </a:r>
            <a:r>
              <a:rPr lang="de-DE" sz="2400" dirty="0" smtClean="0"/>
              <a:t> </a:t>
            </a:r>
            <a:r>
              <a:rPr lang="de-DE" sz="2400" dirty="0" err="1" smtClean="0"/>
              <a:t>duty</a:t>
            </a:r>
            <a:r>
              <a:rPr lang="de-DE" sz="2400" dirty="0" smtClean="0"/>
              <a:t> /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cooking</a:t>
            </a:r>
            <a:r>
              <a:rPr lang="de-DE" sz="2400" dirty="0" smtClean="0"/>
              <a:t> (etc.)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V+ N (Objekt) („Rede“)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err="1" smtClean="0"/>
              <a:t>give</a:t>
            </a:r>
            <a:r>
              <a:rPr lang="de-DE" sz="2400" dirty="0" smtClean="0"/>
              <a:t> a </a:t>
            </a:r>
            <a:r>
              <a:rPr lang="de-DE" sz="2400" dirty="0" err="1" smtClean="0"/>
              <a:t>speech</a:t>
            </a:r>
            <a:r>
              <a:rPr lang="de-DE" sz="2400" dirty="0" smtClean="0"/>
              <a:t> / </a:t>
            </a:r>
            <a:r>
              <a:rPr lang="de-DE" sz="2400" dirty="0" err="1" smtClean="0"/>
              <a:t>talk</a:t>
            </a:r>
            <a:r>
              <a:rPr lang="de-DE" sz="2400" dirty="0" smtClean="0"/>
              <a:t> / </a:t>
            </a:r>
            <a:r>
              <a:rPr lang="de-DE" sz="2400" dirty="0" err="1" smtClean="0"/>
              <a:t>paper</a:t>
            </a:r>
            <a:r>
              <a:rPr lang="de-DE" sz="2400" dirty="0" smtClean="0"/>
              <a:t> / </a:t>
            </a:r>
            <a:r>
              <a:rPr lang="de-DE" sz="2400" dirty="0" err="1" smtClean="0"/>
              <a:t>sermon</a:t>
            </a:r>
            <a:r>
              <a:rPr lang="de-DE" sz="2400" dirty="0" smtClean="0"/>
              <a:t> / </a:t>
            </a:r>
            <a:r>
              <a:rPr lang="de-DE" sz="2400" dirty="0" err="1" smtClean="0"/>
              <a:t>eulogy</a:t>
            </a:r>
            <a:r>
              <a:rPr lang="de-DE" sz="2400" dirty="0" smtClean="0"/>
              <a:t> (etc.)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970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Multimodale </a:t>
            </a:r>
            <a:r>
              <a:rPr lang="fr-FR" dirty="0" err="1" smtClean="0"/>
              <a:t>Konstruktionen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(1) Red Hen file: KNBC Tonight Show with Jay Leno, July 16, 2010 16</a:t>
            </a:r>
          </a:p>
          <a:p>
            <a:pPr marL="0" indent="0">
              <a:buNone/>
            </a:pPr>
            <a:r>
              <a:rPr lang="en-US" sz="1200" dirty="0"/>
              <a:t>Craig Kilburn: so during the </a:t>
            </a:r>
            <a:r>
              <a:rPr lang="en-US" sz="1200" dirty="0" err="1"/>
              <a:t>HOCKey</a:t>
            </a:r>
            <a:r>
              <a:rPr lang="en-US" sz="1200" dirty="0"/>
              <a:t> </a:t>
            </a:r>
            <a:r>
              <a:rPr lang="en-US" sz="1200" dirty="0" smtClean="0"/>
              <a:t>game the </a:t>
            </a:r>
            <a:r>
              <a:rPr lang="en-US" sz="1200" dirty="0"/>
              <a:t>PUCK is down </a:t>
            </a:r>
            <a:r>
              <a:rPr lang="en-US" sz="1200" dirty="0" smtClean="0"/>
              <a:t>here </a:t>
            </a:r>
            <a:r>
              <a:rPr lang="en-US" sz="1200" dirty="0" err="1" smtClean="0"/>
              <a:t>i'm</a:t>
            </a:r>
            <a:r>
              <a:rPr lang="en-US" sz="1200" dirty="0" smtClean="0"/>
              <a:t> </a:t>
            </a:r>
            <a:r>
              <a:rPr lang="en-US" sz="1200" dirty="0"/>
              <a:t>skating in </a:t>
            </a:r>
            <a:r>
              <a:rPr lang="en-US" sz="1200" dirty="0" err="1" smtClean="0"/>
              <a:t>CIRcles</a:t>
            </a:r>
            <a:endParaRPr lang="en-US" sz="1200" dirty="0"/>
          </a:p>
          <a:p>
            <a:pPr marL="0" indent="0">
              <a:buNone/>
            </a:pPr>
            <a:endParaRPr lang="fr-FR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289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Konstruktionen und „Kreativität“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err="1" smtClean="0"/>
              <a:t>She</a:t>
            </a:r>
            <a:r>
              <a:rPr lang="de-DE" i="1" dirty="0" smtClean="0"/>
              <a:t> </a:t>
            </a:r>
            <a:r>
              <a:rPr lang="de-DE" i="1" dirty="0" err="1" smtClean="0"/>
              <a:t>sneezed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foam</a:t>
            </a:r>
            <a:r>
              <a:rPr lang="de-DE" i="1" dirty="0" smtClean="0"/>
              <a:t> off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cappucino</a:t>
            </a:r>
            <a:r>
              <a:rPr lang="de-DE" i="1" dirty="0" smtClean="0"/>
              <a:t>. </a:t>
            </a:r>
            <a:r>
              <a:rPr lang="de-DE" dirty="0" smtClean="0"/>
              <a:t>(Goldberg 2006)</a:t>
            </a:r>
          </a:p>
          <a:p>
            <a:pPr marL="0" indent="0">
              <a:buNone/>
            </a:pPr>
            <a:r>
              <a:rPr lang="de-DE" dirty="0" smtClean="0"/>
              <a:t>nicht: </a:t>
            </a:r>
            <a:r>
              <a:rPr lang="de-DE" i="1" dirty="0" err="1" smtClean="0"/>
              <a:t>sneeze</a:t>
            </a:r>
            <a:r>
              <a:rPr lang="de-DE" dirty="0" smtClean="0"/>
              <a:t> = transitives Verb (der Bewegungsverursachung)</a:t>
            </a:r>
          </a:p>
          <a:p>
            <a:pPr marL="0" indent="0">
              <a:buNone/>
            </a:pPr>
            <a:r>
              <a:rPr lang="de-DE" dirty="0" smtClean="0"/>
              <a:t>sondern: allg. Konstruktion V + N + off </a:t>
            </a:r>
            <a:r>
              <a:rPr lang="de-DE" dirty="0" err="1" smtClean="0"/>
              <a:t>sth</a:t>
            </a:r>
            <a:r>
              <a:rPr lang="de-DE" dirty="0" smtClean="0"/>
              <a:t> („Bewegungsverursachung“)</a:t>
            </a:r>
          </a:p>
          <a:p>
            <a:pPr marL="0" indent="0">
              <a:buNone/>
            </a:pPr>
            <a:r>
              <a:rPr lang="de-DE" sz="1800" i="1" dirty="0" smtClean="0"/>
              <a:t>He </a:t>
            </a:r>
            <a:r>
              <a:rPr lang="de-DE" sz="1800" i="1" dirty="0" err="1" smtClean="0"/>
              <a:t>stomped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the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snow</a:t>
            </a:r>
            <a:r>
              <a:rPr lang="de-DE" sz="1800" i="1" dirty="0" smtClean="0"/>
              <a:t> off </a:t>
            </a:r>
            <a:r>
              <a:rPr lang="de-DE" sz="1800" i="1" dirty="0" err="1" smtClean="0"/>
              <a:t>his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boots</a:t>
            </a:r>
            <a:r>
              <a:rPr lang="de-DE" sz="1800" i="1" dirty="0" smtClean="0"/>
              <a:t>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29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Kreativität im Sprachgebrauch?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Carter (2004): Alltagssprache ist kreativ!?</a:t>
            </a:r>
          </a:p>
          <a:p>
            <a:pPr marL="0" indent="0">
              <a:buNone/>
            </a:pPr>
            <a:r>
              <a:rPr lang="de-DE" sz="1800" dirty="0" smtClean="0"/>
              <a:t>Beispiel: </a:t>
            </a:r>
            <a:r>
              <a:rPr lang="de-DE" sz="1600" i="1" dirty="0" smtClean="0"/>
              <a:t>A: He </a:t>
            </a:r>
            <a:r>
              <a:rPr lang="de-DE" sz="1600" i="1" dirty="0" err="1" smtClean="0"/>
              <a:t>won‘t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forget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this</a:t>
            </a:r>
            <a:r>
              <a:rPr lang="de-DE" sz="1600" i="1" dirty="0" smtClean="0"/>
              <a:t> time. B: Brian, </a:t>
            </a:r>
            <a:r>
              <a:rPr lang="de-DE" sz="1600" i="1" dirty="0" err="1" smtClean="0"/>
              <a:t>can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you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see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those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pigs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over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my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left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shoulder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moving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slowly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across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sky</a:t>
            </a:r>
            <a:r>
              <a:rPr lang="de-DE" sz="1600" i="1" dirty="0" smtClean="0"/>
              <a:t>?</a:t>
            </a:r>
          </a:p>
          <a:p>
            <a:pPr>
              <a:buFont typeface="Symbol" pitchFamily="18" charset="2"/>
              <a:buChar char="Þ"/>
            </a:pPr>
            <a:r>
              <a:rPr lang="de-DE" sz="1800" dirty="0" smtClean="0"/>
              <a:t>Irrtum: die Kreativität liegt in der gedanklichen Leistung; die sprachliche Realisation erfolgt durch banale Konstruktionen</a:t>
            </a:r>
          </a:p>
          <a:p>
            <a:pPr>
              <a:buFont typeface="Symbol" pitchFamily="18" charset="2"/>
              <a:buChar char="Þ"/>
            </a:pPr>
            <a:r>
              <a:rPr lang="de-DE" sz="1800" dirty="0" smtClean="0"/>
              <a:t>Doppelstruktur:</a:t>
            </a:r>
          </a:p>
          <a:p>
            <a:pPr marL="514350" indent="-514350">
              <a:buAutoNum type="arabicPeriod"/>
            </a:pPr>
            <a:r>
              <a:rPr lang="de-DE" sz="1800" dirty="0" smtClean="0"/>
              <a:t>Kreativität auf Ebene des </a:t>
            </a:r>
            <a:r>
              <a:rPr lang="de-DE" sz="1800" dirty="0" err="1" smtClean="0"/>
              <a:t>deverbalisierten</a:t>
            </a:r>
            <a:r>
              <a:rPr lang="de-DE" sz="1800" dirty="0" smtClean="0"/>
              <a:t> Gedankens/der semantischen Grundstruktur</a:t>
            </a:r>
          </a:p>
          <a:p>
            <a:pPr marL="514350" indent="-514350">
              <a:buAutoNum type="arabicPeriod"/>
            </a:pPr>
            <a:r>
              <a:rPr lang="de-DE" sz="1800" dirty="0" smtClean="0"/>
              <a:t>Umsetzung jedoch durch konventionelle Konstruktionen</a:t>
            </a:r>
          </a:p>
          <a:p>
            <a:pPr marL="514350" indent="-514350">
              <a:buAutoNum type="arabicPeriod"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Ausnahme: Dichtung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705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Zusammenfassung: Sprachen-lernen = Konstruktionslernen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sz="1200" dirty="0" smtClean="0"/>
              <a:t>Angemessener Sprachgebrauch ist nur in sehr geringem Maße kreativ, da er </a:t>
            </a:r>
            <a:r>
              <a:rPr lang="de-DE" sz="1200" u="sng" dirty="0" smtClean="0"/>
              <a:t>anschlussfähig</a:t>
            </a:r>
            <a:r>
              <a:rPr lang="de-DE" sz="1200" dirty="0" smtClean="0"/>
              <a:t> (</a:t>
            </a:r>
            <a:r>
              <a:rPr lang="de-DE" sz="1200" dirty="0" err="1" smtClean="0"/>
              <a:t>Feilke</a:t>
            </a:r>
            <a:r>
              <a:rPr lang="de-DE" sz="1200" dirty="0" smtClean="0"/>
              <a:t> 1994) an vorherigen/konventionellen Gebrauch sein muss (soziale Anschlussfähigkeit [</a:t>
            </a:r>
            <a:r>
              <a:rPr lang="de-DE" sz="1200" dirty="0" err="1" smtClean="0"/>
              <a:t>Feilke</a:t>
            </a:r>
            <a:r>
              <a:rPr lang="de-DE" sz="1200" dirty="0" smtClean="0"/>
              <a:t>] vs. systemische Generativität [Chomsky]); relationales Netzwerk von Konstruktionen und Wissen über deren Kombinierbarkeit</a:t>
            </a:r>
          </a:p>
          <a:p>
            <a:pPr marL="0" indent="0">
              <a:buNone/>
            </a:pPr>
            <a:r>
              <a:rPr lang="de-DE" sz="1200" dirty="0" smtClean="0"/>
              <a:t>2. Unterschiede </a:t>
            </a:r>
            <a:r>
              <a:rPr lang="de-DE" sz="1200" dirty="0"/>
              <a:t>im Handeln und Denken – sieht man von kulturspezifischer Gestik und Mimik ab – gehen auf „sozial berechenbare“ (</a:t>
            </a:r>
            <a:r>
              <a:rPr lang="de-DE" sz="1200" dirty="0" err="1"/>
              <a:t>Feilke</a:t>
            </a:r>
            <a:r>
              <a:rPr lang="de-DE" sz="1200" dirty="0"/>
              <a:t> 1996: 262) Art und Weise mit dem Verstehen und dem Gebrauch idiomatisch geprägter Formulierungseinheiten </a:t>
            </a:r>
            <a:r>
              <a:rPr lang="de-DE" sz="1200" dirty="0" smtClean="0"/>
              <a:t>einher (Figuren vor sozialem Hintergrund)</a:t>
            </a:r>
            <a:r>
              <a:rPr lang="fr-FR" sz="1200" dirty="0" smtClean="0"/>
              <a:t>, </a:t>
            </a:r>
            <a:r>
              <a:rPr lang="fr-FR" sz="1200" dirty="0" err="1" smtClean="0"/>
              <a:t>d.h</a:t>
            </a:r>
            <a:r>
              <a:rPr lang="fr-FR" sz="1200" dirty="0" smtClean="0"/>
              <a:t>.</a:t>
            </a:r>
          </a:p>
          <a:p>
            <a:pPr marL="0" indent="0">
              <a:buNone/>
            </a:pPr>
            <a:r>
              <a:rPr lang="de-DE" sz="1400" dirty="0" smtClean="0"/>
              <a:t>das Wissen um die Verwendung einer sprachlichen Form („Sprachkompetenz“, „innersprachliches Wissen“ um Kollokation, Valenz, </a:t>
            </a:r>
            <a:r>
              <a:rPr lang="de-DE" sz="1400" dirty="0" err="1" smtClean="0"/>
              <a:t>Kolligation</a:t>
            </a:r>
            <a:r>
              <a:rPr lang="de-DE" sz="1400" dirty="0" smtClean="0"/>
              <a:t>, </a:t>
            </a:r>
            <a:r>
              <a:rPr lang="de-DE" sz="1400" dirty="0" err="1" smtClean="0"/>
              <a:t>konstruktionelle</a:t>
            </a:r>
            <a:r>
              <a:rPr lang="de-DE" sz="1400" dirty="0" smtClean="0"/>
              <a:t> Analogien) ist nur theoretisch trennbar vom „Weltwissen“ (sozio-pragmatische Kompetenz)</a:t>
            </a:r>
          </a:p>
          <a:p>
            <a:pPr marL="0" indent="0">
              <a:buNone/>
            </a:pPr>
            <a:r>
              <a:rPr lang="de-DE" sz="1200" dirty="0" smtClean="0"/>
              <a:t>Beispiel: </a:t>
            </a:r>
            <a:r>
              <a:rPr lang="de-DE" sz="1200" i="1" dirty="0" smtClean="0"/>
              <a:t>Are </a:t>
            </a:r>
            <a:r>
              <a:rPr lang="de-DE" sz="1200" i="1" dirty="0" err="1" smtClean="0"/>
              <a:t>you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busy</a:t>
            </a:r>
            <a:r>
              <a:rPr lang="de-DE" sz="1200" i="1" dirty="0" smtClean="0"/>
              <a:t>?</a:t>
            </a:r>
            <a:r>
              <a:rPr lang="de-DE" sz="1200" dirty="0" smtClean="0"/>
              <a:t> – </a:t>
            </a:r>
            <a:r>
              <a:rPr lang="de-DE" sz="1200" i="1" dirty="0" smtClean="0"/>
              <a:t>Störe ich?</a:t>
            </a:r>
            <a:r>
              <a:rPr lang="de-DE" sz="1200" dirty="0" smtClean="0"/>
              <a:t> (House 1998)</a:t>
            </a:r>
            <a:endParaRPr lang="de-DE" sz="1200" dirty="0"/>
          </a:p>
          <a:p>
            <a:pPr marL="0" indent="0">
              <a:buNone/>
            </a:pPr>
            <a:r>
              <a:rPr lang="de-DE" sz="1200" dirty="0" smtClean="0"/>
              <a:t>=&gt; </a:t>
            </a:r>
            <a:r>
              <a:rPr lang="de-DE" sz="1200" dirty="0" err="1" smtClean="0"/>
              <a:t>Dreidimensionalität</a:t>
            </a:r>
            <a:r>
              <a:rPr lang="de-DE" sz="1200" dirty="0" smtClean="0"/>
              <a:t> von Konstruktionen (Form/Bedeutung/Gebrauch) (ähnlich Larsen-Freeman 2001)</a:t>
            </a:r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23734528"/>
              </p:ext>
            </p:extLst>
          </p:nvPr>
        </p:nvGraphicFramePr>
        <p:xfrm>
          <a:off x="2051720" y="4869160"/>
          <a:ext cx="5637610" cy="2700337"/>
        </p:xfrm>
        <a:graphic>
          <a:graphicData uri="http://schemas.openxmlformats.org/presentationml/2006/ole">
            <p:oleObj spid="_x0000_s3225" name="Document" r:id="rId3" imgW="7540522" imgH="271937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97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4000" cap="all" dirty="0"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2. Lernen in Konstruktionen: Was UND wie viel?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40A2C-CBF5-4AD4-BF03-5A9A4A0B03C1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925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95CBC-0C03-4E1B-978B-87B64DF2C587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0" y="-171450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9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Umfang des </a:t>
            </a:r>
            <a:r>
              <a:rPr lang="de-DE" dirty="0" err="1" smtClean="0"/>
              <a:t>konstruktionellen</a:t>
            </a:r>
            <a:r>
              <a:rPr lang="de-DE" dirty="0" smtClean="0"/>
              <a:t> Grundwissens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frz. </a:t>
            </a:r>
            <a:r>
              <a:rPr lang="de-DE" sz="1800" i="1" dirty="0" err="1" smtClean="0"/>
              <a:t>âge</a:t>
            </a:r>
            <a:r>
              <a:rPr lang="de-DE" sz="1800" dirty="0" smtClean="0"/>
              <a:t> im sprechsprachlichen Teil des </a:t>
            </a:r>
            <a:r>
              <a:rPr lang="de-DE" sz="1800" i="1" dirty="0" smtClean="0"/>
              <a:t>Corpus de </a:t>
            </a:r>
            <a:r>
              <a:rPr lang="de-DE" sz="1800" i="1" dirty="0" err="1" smtClean="0"/>
              <a:t>référence</a:t>
            </a:r>
            <a:r>
              <a:rPr lang="de-DE" sz="1800" i="1" dirty="0" smtClean="0"/>
              <a:t> du </a:t>
            </a:r>
            <a:r>
              <a:rPr lang="de-DE" sz="1800" i="1" dirty="0" err="1" smtClean="0"/>
              <a:t>français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contemporain</a:t>
            </a:r>
            <a:r>
              <a:rPr lang="de-DE" sz="1800" i="1" dirty="0" smtClean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Siepmann</a:t>
            </a:r>
            <a:r>
              <a:rPr lang="de-DE" sz="1800" dirty="0" smtClean="0"/>
              <a:t>/Bürgel/</a:t>
            </a:r>
            <a:r>
              <a:rPr lang="de-DE" sz="1800" dirty="0" err="1" smtClean="0"/>
              <a:t>Diwersy</a:t>
            </a:r>
            <a:r>
              <a:rPr lang="de-DE" sz="1800" dirty="0" smtClean="0"/>
              <a:t> 2015)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err="1" smtClean="0"/>
              <a:t>âge</a:t>
            </a:r>
            <a:r>
              <a:rPr lang="de-DE" sz="1800" dirty="0" smtClean="0"/>
              <a:t>: + ATT adulte, </a:t>
            </a:r>
            <a:r>
              <a:rPr lang="de-DE" sz="1800" dirty="0" err="1" smtClean="0"/>
              <a:t>mûr</a:t>
            </a:r>
            <a:r>
              <a:rPr lang="de-DE" sz="1800" dirty="0" smtClean="0"/>
              <a:t>, </a:t>
            </a:r>
            <a:r>
              <a:rPr lang="de-DE" sz="1800" dirty="0" err="1" smtClean="0"/>
              <a:t>ingrat</a:t>
            </a:r>
            <a:r>
              <a:rPr lang="de-DE" sz="1800" dirty="0" smtClean="0"/>
              <a:t>, </a:t>
            </a:r>
            <a:r>
              <a:rPr lang="de-DE" sz="1800" dirty="0" err="1" smtClean="0"/>
              <a:t>légal</a:t>
            </a:r>
            <a:r>
              <a:rPr lang="de-DE" sz="1800" dirty="0" smtClean="0"/>
              <a:t>, </a:t>
            </a:r>
            <a:r>
              <a:rPr lang="de-DE" sz="1800" dirty="0" err="1" smtClean="0"/>
              <a:t>moyen</a:t>
            </a:r>
            <a:r>
              <a:rPr lang="de-DE" sz="1800" dirty="0" smtClean="0"/>
              <a:t>, </a:t>
            </a:r>
            <a:r>
              <a:rPr lang="de-DE" sz="1800" dirty="0" err="1" smtClean="0"/>
              <a:t>jeune</a:t>
            </a:r>
            <a:r>
              <a:rPr lang="de-DE" sz="1800" dirty="0" smtClean="0"/>
              <a:t>, </a:t>
            </a:r>
            <a:r>
              <a:rPr lang="de-DE" sz="1800" dirty="0" err="1" smtClean="0"/>
              <a:t>avancé</a:t>
            </a:r>
            <a:r>
              <a:rPr lang="de-DE" sz="1800" dirty="0" smtClean="0"/>
              <a:t>, </a:t>
            </a:r>
            <a:r>
              <a:rPr lang="de-DE" sz="1800" dirty="0" err="1" smtClean="0"/>
              <a:t>même</a:t>
            </a:r>
            <a:r>
              <a:rPr lang="de-DE" sz="1800" dirty="0" smtClean="0"/>
              <a:t>, </a:t>
            </a:r>
            <a:r>
              <a:rPr lang="de-DE" sz="1800" dirty="0" err="1" smtClean="0"/>
              <a:t>certain</a:t>
            </a:r>
            <a:r>
              <a:rPr lang="de-DE" sz="1800" dirty="0" smtClean="0"/>
              <a:t>; de </a:t>
            </a:r>
            <a:r>
              <a:rPr lang="de-DE" sz="1800" dirty="0" err="1" smtClean="0"/>
              <a:t>raison</a:t>
            </a:r>
            <a:r>
              <a:rPr lang="de-DE" sz="1800" dirty="0" smtClean="0"/>
              <a:t>; de </a:t>
            </a:r>
            <a:r>
              <a:rPr lang="de-DE" sz="1800" dirty="0" err="1" smtClean="0"/>
              <a:t>pierre</a:t>
            </a:r>
            <a:r>
              <a:rPr lang="de-DE" sz="1800" dirty="0" smtClean="0"/>
              <a:t>, de </a:t>
            </a:r>
            <a:r>
              <a:rPr lang="de-DE" sz="1800" dirty="0" err="1" smtClean="0"/>
              <a:t>glace</a:t>
            </a:r>
            <a:r>
              <a:rPr lang="de-DE" sz="1800" dirty="0" smtClean="0"/>
              <a:t>; </a:t>
            </a:r>
            <a:r>
              <a:rPr lang="de-DE" sz="1800" dirty="0" err="1" smtClean="0"/>
              <a:t>d‘or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+ V </a:t>
            </a:r>
            <a:r>
              <a:rPr lang="de-DE" sz="1800" dirty="0" err="1" smtClean="0"/>
              <a:t>avoir</a:t>
            </a:r>
            <a:r>
              <a:rPr lang="de-DE" sz="1800" dirty="0" smtClean="0"/>
              <a:t>, </a:t>
            </a:r>
            <a:r>
              <a:rPr lang="de-DE" sz="1800" dirty="0" err="1" smtClean="0"/>
              <a:t>pouvoir</a:t>
            </a:r>
            <a:r>
              <a:rPr lang="de-DE" sz="1800" dirty="0" smtClean="0"/>
              <a:t>, </a:t>
            </a:r>
            <a:r>
              <a:rPr lang="de-DE" sz="1800" dirty="0" err="1" smtClean="0"/>
              <a:t>passer</a:t>
            </a:r>
            <a:r>
              <a:rPr lang="de-DE" sz="1800" dirty="0" smtClean="0"/>
              <a:t> (</a:t>
            </a:r>
            <a:r>
              <a:rPr lang="de-DE" sz="1800" dirty="0" err="1" smtClean="0"/>
              <a:t>l‘âge</a:t>
            </a:r>
            <a:r>
              <a:rPr lang="de-DE" sz="1800" dirty="0"/>
              <a:t> </a:t>
            </a:r>
            <a:r>
              <a:rPr lang="de-DE" sz="1800" dirty="0" smtClean="0"/>
              <a:t>de + N, de + INF, </a:t>
            </a:r>
            <a:r>
              <a:rPr lang="de-DE" sz="1800" dirty="0" err="1" smtClean="0"/>
              <a:t>pour</a:t>
            </a:r>
            <a:r>
              <a:rPr lang="de-DE" sz="1800" dirty="0" smtClean="0"/>
              <a:t> N, </a:t>
            </a:r>
            <a:r>
              <a:rPr lang="de-DE" sz="1800" dirty="0" err="1" smtClean="0"/>
              <a:t>que</a:t>
            </a:r>
            <a:r>
              <a:rPr lang="de-DE" sz="1800" dirty="0" smtClean="0"/>
              <a:t> + </a:t>
            </a:r>
            <a:r>
              <a:rPr lang="de-DE" sz="1800" dirty="0" err="1" smtClean="0"/>
              <a:t>subj</a:t>
            </a:r>
            <a:r>
              <a:rPr lang="de-DE" sz="1800" dirty="0" smtClean="0"/>
              <a:t>), </a:t>
            </a:r>
            <a:r>
              <a:rPr lang="de-DE" sz="1800" dirty="0" err="1" smtClean="0"/>
              <a:t>demander</a:t>
            </a:r>
            <a:r>
              <a:rPr lang="de-DE" sz="1800" dirty="0" smtClean="0"/>
              <a:t> </a:t>
            </a:r>
          </a:p>
          <a:p>
            <a:pPr marL="0" indent="0">
              <a:buNone/>
            </a:pPr>
            <a:r>
              <a:rPr lang="de-DE" sz="1800" dirty="0" smtClean="0"/>
              <a:t>+ PREP à (à </a:t>
            </a:r>
            <a:r>
              <a:rPr lang="de-DE" sz="1800" dirty="0" err="1" smtClean="0"/>
              <a:t>mon</a:t>
            </a:r>
            <a:r>
              <a:rPr lang="de-DE" sz="1800" dirty="0" smtClean="0"/>
              <a:t>/ton </a:t>
            </a:r>
            <a:r>
              <a:rPr lang="de-DE" sz="1800" dirty="0" err="1" smtClean="0"/>
              <a:t>âge</a:t>
            </a:r>
            <a:r>
              <a:rPr lang="de-DE" sz="1800" dirty="0" smtClean="0"/>
              <a:t>, à </a:t>
            </a:r>
            <a:r>
              <a:rPr lang="de-DE" sz="1800" dirty="0" err="1" smtClean="0"/>
              <a:t>l‘âge</a:t>
            </a:r>
            <a:r>
              <a:rPr lang="de-DE" sz="1800" dirty="0" smtClean="0"/>
              <a:t> de X ans, à </a:t>
            </a:r>
            <a:r>
              <a:rPr lang="de-DE" sz="1800" dirty="0" err="1" smtClean="0"/>
              <a:t>quel</a:t>
            </a:r>
            <a:r>
              <a:rPr lang="de-DE" sz="1800" dirty="0" smtClean="0"/>
              <a:t> </a:t>
            </a:r>
            <a:r>
              <a:rPr lang="de-DE" sz="1800" dirty="0" err="1" smtClean="0"/>
              <a:t>âge</a:t>
            </a:r>
            <a:r>
              <a:rPr lang="de-DE" sz="1800" dirty="0" smtClean="0"/>
              <a:t> [+ </a:t>
            </a:r>
            <a:r>
              <a:rPr lang="de-DE" sz="1800" dirty="0" err="1" smtClean="0"/>
              <a:t>pouvoir</a:t>
            </a:r>
            <a:r>
              <a:rPr lang="de-DE" sz="1800" dirty="0" smtClean="0"/>
              <a:t>]); </a:t>
            </a:r>
            <a:r>
              <a:rPr lang="de-DE" sz="1800" dirty="0" err="1" smtClean="0"/>
              <a:t>dès</a:t>
            </a:r>
            <a:r>
              <a:rPr lang="de-DE" sz="1800" dirty="0" smtClean="0"/>
              <a:t>; </a:t>
            </a:r>
            <a:r>
              <a:rPr lang="de-DE" sz="1800" dirty="0" err="1" smtClean="0"/>
              <a:t>depuis</a:t>
            </a:r>
            <a:r>
              <a:rPr lang="de-DE" sz="1800" dirty="0" smtClean="0"/>
              <a:t>; avant; </a:t>
            </a:r>
            <a:r>
              <a:rPr lang="de-DE" sz="1800" dirty="0" err="1" smtClean="0"/>
              <a:t>malgré</a:t>
            </a:r>
            <a:r>
              <a:rPr lang="de-DE" sz="1800" dirty="0" smtClean="0"/>
              <a:t>; </a:t>
            </a:r>
            <a:r>
              <a:rPr lang="de-DE" sz="1800" dirty="0" err="1" smtClean="0"/>
              <a:t>avec</a:t>
            </a:r>
            <a:r>
              <a:rPr lang="de-DE" sz="1800" dirty="0" smtClean="0"/>
              <a:t>; </a:t>
            </a:r>
            <a:r>
              <a:rPr lang="de-DE" sz="1800" dirty="0" err="1" smtClean="0"/>
              <a:t>vu</a:t>
            </a: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>
              <a:buFont typeface="Symbol"/>
              <a:buChar char="Þ"/>
            </a:pPr>
            <a:r>
              <a:rPr lang="de-DE" sz="1800" dirty="0"/>
              <a:t>z</a:t>
            </a:r>
            <a:r>
              <a:rPr lang="de-DE" sz="1800" dirty="0" smtClean="0"/>
              <a:t>wei Grundbedeutungen, mindestens 24 besonders signifikante Kollokationen (21/3); teilweise mehrere komplexe zugrundeliegende Konstruktionen (7, z.B. </a:t>
            </a:r>
            <a:r>
              <a:rPr lang="de-DE" sz="1800" i="1" dirty="0" err="1" smtClean="0"/>
              <a:t>passer</a:t>
            </a:r>
            <a:r>
              <a:rPr lang="de-DE" sz="1800" dirty="0" smtClean="0"/>
              <a:t> + </a:t>
            </a:r>
            <a:r>
              <a:rPr lang="de-DE" sz="1800" i="1" dirty="0" err="1" smtClean="0"/>
              <a:t>âge</a:t>
            </a:r>
            <a:r>
              <a:rPr lang="de-DE" sz="1800" dirty="0"/>
              <a:t>)</a:t>
            </a:r>
            <a:r>
              <a:rPr lang="de-DE" sz="1800" dirty="0" smtClean="0"/>
              <a:t> </a:t>
            </a:r>
          </a:p>
          <a:p>
            <a:pPr>
              <a:buFont typeface="Symbol"/>
              <a:buChar char="Þ"/>
            </a:pPr>
            <a:r>
              <a:rPr lang="de-DE" sz="1800" dirty="0" smtClean="0"/>
              <a:t>Muss/kann ein Abiturient also 3000 (Grundwörter) x 30 Konstruktionen (= 90 000 Einheiten) beherrschen?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528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Umfang des </a:t>
            </a:r>
            <a:r>
              <a:rPr lang="de-DE" dirty="0" err="1" smtClean="0"/>
              <a:t>konstruktionellen</a:t>
            </a:r>
            <a:r>
              <a:rPr lang="de-DE" dirty="0" smtClean="0"/>
              <a:t> Grundwissens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Nein! Aber: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latin typeface="Times New Roman"/>
                <a:ea typeface="Times New Roman"/>
              </a:rPr>
              <a:t>Es muss möglich sein, dem Lerner </a:t>
            </a:r>
            <a:r>
              <a:rPr lang="de-DE" sz="1800" dirty="0" smtClean="0">
                <a:latin typeface="Times New Roman"/>
                <a:ea typeface="Times New Roman"/>
              </a:rPr>
              <a:t>zu </a:t>
            </a:r>
            <a:r>
              <a:rPr lang="de-DE" sz="1800" dirty="0">
                <a:latin typeface="Times New Roman"/>
                <a:ea typeface="Times New Roman"/>
              </a:rPr>
              <a:t>sagen, wie viele </a:t>
            </a:r>
            <a:r>
              <a:rPr lang="de-DE" sz="1800" dirty="0" smtClean="0">
                <a:latin typeface="Times New Roman"/>
                <a:ea typeface="Times New Roman"/>
              </a:rPr>
              <a:t>Konstruktionen </a:t>
            </a:r>
            <a:r>
              <a:rPr lang="de-DE" sz="1800" dirty="0">
                <a:latin typeface="Times New Roman"/>
                <a:ea typeface="Times New Roman"/>
              </a:rPr>
              <a:t>er zu lernen hat und </a:t>
            </a:r>
            <a:r>
              <a:rPr lang="de-DE" sz="1800" dirty="0" smtClean="0">
                <a:latin typeface="Times New Roman"/>
                <a:ea typeface="Times New Roman"/>
              </a:rPr>
              <a:t>welche (…) </a:t>
            </a:r>
            <a:r>
              <a:rPr lang="de-DE" sz="1800" dirty="0">
                <a:latin typeface="Times New Roman"/>
                <a:ea typeface="Times New Roman"/>
              </a:rPr>
              <a:t>Denn Aussagen des Typs ‘Du musst ein Leben lang lernen!’ sind didaktisch unbefriedigend und kaum geeignet, ihn zum energischen und konzentrierten Lernen zu motivieren. </a:t>
            </a:r>
            <a:r>
              <a:rPr lang="de-DE" sz="1800" dirty="0" smtClean="0">
                <a:latin typeface="Times New Roman"/>
                <a:ea typeface="Times New Roman"/>
              </a:rPr>
              <a:t>(ähnlich zum rezeptiven Wortschatz Hausmann </a:t>
            </a:r>
            <a:r>
              <a:rPr lang="de-DE" sz="1800" dirty="0">
                <a:latin typeface="Times New Roman"/>
                <a:ea typeface="Times New Roman"/>
              </a:rPr>
              <a:t>2005: 34)</a:t>
            </a: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600" dirty="0" smtClean="0"/>
              <a:t>Zahlreiche Spareffekte (vgl. a. </a:t>
            </a:r>
            <a:r>
              <a:rPr lang="de-DE" sz="1600" dirty="0" err="1" smtClean="0"/>
              <a:t>Siepmann</a:t>
            </a:r>
            <a:r>
              <a:rPr lang="de-DE" sz="1600" dirty="0" smtClean="0"/>
              <a:t> 2006):</a:t>
            </a:r>
          </a:p>
          <a:p>
            <a:pPr>
              <a:buFontTx/>
              <a:buChar char="-"/>
            </a:pPr>
            <a:r>
              <a:rPr lang="de-DE" sz="1600" dirty="0" err="1" smtClean="0"/>
              <a:t>kollokationeller</a:t>
            </a:r>
            <a:r>
              <a:rPr lang="de-DE" sz="1600" dirty="0" smtClean="0"/>
              <a:t> </a:t>
            </a:r>
            <a:r>
              <a:rPr lang="de-DE" sz="1600" dirty="0" err="1" smtClean="0"/>
              <a:t>Synonymieeffekt</a:t>
            </a:r>
            <a:endParaRPr lang="de-DE" sz="1600" dirty="0" smtClean="0"/>
          </a:p>
          <a:p>
            <a:pPr>
              <a:buFontTx/>
              <a:buChar char="-"/>
            </a:pPr>
            <a:r>
              <a:rPr lang="de-DE" sz="1600" dirty="0" err="1"/>
              <a:t>k</a:t>
            </a:r>
            <a:r>
              <a:rPr lang="de-DE" sz="1600" dirty="0" err="1" smtClean="0"/>
              <a:t>ollokationeller</a:t>
            </a:r>
            <a:r>
              <a:rPr lang="de-DE" sz="1600" dirty="0" smtClean="0"/>
              <a:t> Analogieeffekt</a:t>
            </a:r>
            <a:endParaRPr lang="de-DE" sz="1600" dirty="0"/>
          </a:p>
          <a:p>
            <a:pPr>
              <a:buFontTx/>
              <a:buChar char="-"/>
            </a:pPr>
            <a:r>
              <a:rPr lang="de-DE" sz="1600" dirty="0" err="1"/>
              <a:t>k</a:t>
            </a:r>
            <a:r>
              <a:rPr lang="de-DE" sz="1600" dirty="0" err="1" smtClean="0"/>
              <a:t>onstruktioneller</a:t>
            </a:r>
            <a:r>
              <a:rPr lang="de-DE" sz="1600" dirty="0" smtClean="0"/>
              <a:t> Analogieeffekt</a:t>
            </a:r>
          </a:p>
          <a:p>
            <a:pPr>
              <a:buFontTx/>
              <a:buChar char="-"/>
            </a:pPr>
            <a:r>
              <a:rPr lang="de-DE" sz="1600" dirty="0" err="1"/>
              <a:t>k</a:t>
            </a:r>
            <a:r>
              <a:rPr lang="de-DE" sz="1600" dirty="0" err="1" smtClean="0"/>
              <a:t>ollokationeller</a:t>
            </a:r>
            <a:r>
              <a:rPr lang="de-DE" sz="1600" dirty="0" smtClean="0"/>
              <a:t> Derivationseffekt</a:t>
            </a:r>
          </a:p>
          <a:p>
            <a:pPr>
              <a:buFontTx/>
              <a:buChar char="-"/>
            </a:pPr>
            <a:r>
              <a:rPr lang="de-DE" sz="1600" dirty="0" smtClean="0"/>
              <a:t>Genreeffekt</a:t>
            </a:r>
          </a:p>
          <a:p>
            <a:pPr>
              <a:buFontTx/>
              <a:buChar char="-"/>
            </a:pPr>
            <a:r>
              <a:rPr lang="de-DE" sz="1600" dirty="0" smtClean="0"/>
              <a:t>Bildspracheeffekt</a:t>
            </a:r>
          </a:p>
          <a:p>
            <a:pPr>
              <a:buFontTx/>
              <a:buChar char="-"/>
            </a:pPr>
            <a:r>
              <a:rPr lang="de-DE" sz="1600" dirty="0" smtClean="0"/>
              <a:t>Seltenheitseffekt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716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Kollokationelle</a:t>
            </a:r>
            <a:r>
              <a:rPr lang="de-DE" dirty="0" smtClean="0"/>
              <a:t> Synonymie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2469057"/>
              </p:ext>
            </p:extLst>
          </p:nvPr>
        </p:nvGraphicFramePr>
        <p:xfrm>
          <a:off x="931985" y="2086712"/>
          <a:ext cx="5833623" cy="3346603"/>
        </p:xfrm>
        <a:graphic>
          <a:graphicData uri="http://schemas.openxmlformats.org/drawingml/2006/table">
            <a:tbl>
              <a:tblPr/>
              <a:tblGrid>
                <a:gridCol w="1954251"/>
                <a:gridCol w="1940319"/>
                <a:gridCol w="1939053"/>
              </a:tblGrid>
              <a:tr h="786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Times New Roman"/>
                          <a:ea typeface="Times New Roman"/>
                        </a:rPr>
                        <a:t>Ausdrucksbedürfnis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Times New Roman"/>
                          <a:ea typeface="Times New Roman"/>
                        </a:rPr>
                        <a:t>engl. Muttersprachler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Times New Roman"/>
                          <a:ea typeface="Times New Roman"/>
                        </a:rPr>
                        <a:t>nativnaher Sprecher des Englischen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4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Times New Roman"/>
                          <a:ea typeface="Times New Roman"/>
                        </a:rPr>
                        <a:t>‘in einem Stau festsitzen’</a:t>
                      </a:r>
                    </a:p>
                  </a:txBody>
                  <a:tcPr marL="33338" marR="33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get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caught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up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) /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get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stuck in a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traffic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jam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sit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in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traffic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be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stationary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get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caught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in a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traffic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jam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‘Geschwindigkeitsbegrenzung einhalten’</a:t>
                      </a:r>
                    </a:p>
                  </a:txBody>
                  <a:tcPr marL="33338" marR="33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stick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to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/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keep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to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/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abide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by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/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observe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speed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limit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stick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to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speed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limit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003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4000" cap="all" dirty="0"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1. </a:t>
            </a:r>
            <a:r>
              <a:rPr lang="de-DE" sz="4000" cap="all" dirty="0" smtClean="0"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Konstruktions-Grammatik: Grammatik und Wortschatz zusammen Denken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40A2C-CBF5-4AD4-BF03-5A9A4A0B03C1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840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Kollokationelle</a:t>
            </a:r>
            <a:r>
              <a:rPr lang="de-DE" dirty="0" smtClean="0"/>
              <a:t> Analogie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se </a:t>
            </a:r>
            <a:r>
              <a:rPr lang="de-DE" dirty="0" err="1" smtClean="0"/>
              <a:t>planter</a:t>
            </a:r>
            <a:r>
              <a:rPr lang="de-DE" dirty="0" smtClean="0"/>
              <a:t> / </a:t>
            </a:r>
            <a:r>
              <a:rPr lang="de-DE" dirty="0" err="1" smtClean="0"/>
              <a:t>go</a:t>
            </a:r>
            <a:r>
              <a:rPr lang="de-DE" dirty="0" smtClean="0"/>
              <a:t> down; </a:t>
            </a:r>
            <a:r>
              <a:rPr lang="de-DE" dirty="0" err="1" smtClean="0"/>
              <a:t>crash</a:t>
            </a:r>
            <a:r>
              <a:rPr lang="de-DE" dirty="0" smtClean="0"/>
              <a:t> / abstürzen, abschmieren + </a:t>
            </a:r>
            <a:r>
              <a:rPr lang="de-DE" b="0" dirty="0" smtClean="0"/>
              <a:t>Computersysteme</a:t>
            </a:r>
            <a:r>
              <a:rPr lang="de-DE" dirty="0" smtClean="0"/>
              <a:t>: Laptop, Betriebssystem, Browser (usw.)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 smtClean="0"/>
              <a:t>speed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, </a:t>
            </a:r>
            <a:r>
              <a:rPr lang="de-DE" dirty="0" err="1" smtClean="0"/>
              <a:t>law</a:t>
            </a:r>
            <a:r>
              <a:rPr lang="de-DE" dirty="0" smtClean="0"/>
              <a:t>, </a:t>
            </a:r>
            <a:r>
              <a:rPr lang="de-DE" dirty="0" err="1" smtClean="0"/>
              <a:t>rule</a:t>
            </a:r>
            <a:r>
              <a:rPr lang="de-DE" dirty="0" smtClean="0"/>
              <a:t> (usw.) + </a:t>
            </a:r>
            <a:r>
              <a:rPr lang="de-DE" dirty="0" err="1" smtClean="0"/>
              <a:t>keep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, stick </a:t>
            </a:r>
            <a:r>
              <a:rPr lang="de-DE" dirty="0" err="1" smtClean="0"/>
              <a:t>to</a:t>
            </a:r>
            <a:r>
              <a:rPr lang="de-DE" dirty="0" smtClean="0"/>
              <a:t>, </a:t>
            </a:r>
            <a:r>
              <a:rPr lang="de-DE" dirty="0" err="1" smtClean="0"/>
              <a:t>obey</a:t>
            </a:r>
            <a:r>
              <a:rPr lang="de-DE" dirty="0" smtClean="0"/>
              <a:t>, break, </a:t>
            </a:r>
            <a:r>
              <a:rPr lang="de-DE" dirty="0" err="1" smtClean="0"/>
              <a:t>observe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015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Konstruktionelle</a:t>
            </a:r>
            <a:r>
              <a:rPr lang="de-DE" dirty="0" smtClean="0"/>
              <a:t> Analogie (Dubois/Dubois)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840" y="1691923"/>
            <a:ext cx="7925581" cy="4732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7815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Kollokationelle</a:t>
            </a:r>
            <a:r>
              <a:rPr lang="de-DE" dirty="0" smtClean="0"/>
              <a:t> Derivation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le </a:t>
            </a:r>
            <a:r>
              <a:rPr lang="de-DE" dirty="0" err="1" smtClean="0"/>
              <a:t>bouchon</a:t>
            </a:r>
            <a:r>
              <a:rPr lang="de-DE" dirty="0" smtClean="0"/>
              <a:t> se </a:t>
            </a:r>
            <a:r>
              <a:rPr lang="de-DE" dirty="0" err="1" smtClean="0"/>
              <a:t>résorbe</a:t>
            </a:r>
            <a:r>
              <a:rPr lang="de-DE" dirty="0" smtClean="0"/>
              <a:t> -&gt; la </a:t>
            </a:r>
            <a:r>
              <a:rPr lang="de-DE" dirty="0" err="1" smtClean="0"/>
              <a:t>résorption</a:t>
            </a:r>
            <a:r>
              <a:rPr lang="de-DE" dirty="0" smtClean="0"/>
              <a:t> du </a:t>
            </a:r>
            <a:r>
              <a:rPr lang="de-DE" dirty="0" err="1" smtClean="0"/>
              <a:t>bouchon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der Stau löst sich auf -&gt; die Auflösung des Staus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205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Genreeffekt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Der Lerner muss (zunächst) weniger Genres aktiv beherrschen, d.h.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>
                <a:latin typeface="Times New Roman"/>
                <a:ea typeface="Times New Roman"/>
              </a:rPr>
              <a:t>keine literarischen </a:t>
            </a:r>
            <a:r>
              <a:rPr lang="de-DE" sz="2000" dirty="0">
                <a:latin typeface="Times New Roman"/>
                <a:ea typeface="Times New Roman"/>
              </a:rPr>
              <a:t>(z.B. </a:t>
            </a:r>
            <a:r>
              <a:rPr lang="de-DE" sz="2000" i="1" dirty="0" err="1">
                <a:latin typeface="Times New Roman"/>
                <a:ea typeface="Times New Roman"/>
              </a:rPr>
              <a:t>meubler</a:t>
            </a:r>
            <a:r>
              <a:rPr lang="de-DE" sz="2000" i="1" dirty="0">
                <a:latin typeface="Times New Roman"/>
                <a:ea typeface="Times New Roman"/>
              </a:rPr>
              <a:t> le </a:t>
            </a:r>
            <a:r>
              <a:rPr lang="de-DE" sz="2000" i="1" dirty="0" err="1">
                <a:latin typeface="Times New Roman"/>
                <a:ea typeface="Times New Roman"/>
              </a:rPr>
              <a:t>silence</a:t>
            </a:r>
            <a:r>
              <a:rPr lang="de-DE" sz="2000" dirty="0">
                <a:latin typeface="Times New Roman"/>
                <a:ea typeface="Times New Roman"/>
              </a:rPr>
              <a:t>), </a:t>
            </a:r>
            <a:r>
              <a:rPr lang="de-DE" sz="2000" dirty="0" smtClean="0">
                <a:latin typeface="Times New Roman"/>
                <a:ea typeface="Times New Roman"/>
              </a:rPr>
              <a:t>fachsprachlichen </a:t>
            </a:r>
            <a:r>
              <a:rPr lang="de-DE" sz="2000" dirty="0">
                <a:latin typeface="Times New Roman"/>
                <a:ea typeface="Times New Roman"/>
              </a:rPr>
              <a:t>(z.B. </a:t>
            </a:r>
            <a:r>
              <a:rPr lang="de-DE" sz="2000" i="1" dirty="0" err="1">
                <a:latin typeface="Times New Roman"/>
                <a:ea typeface="Times New Roman"/>
              </a:rPr>
              <a:t>reef</a:t>
            </a:r>
            <a:r>
              <a:rPr lang="de-DE" sz="2000" i="1" dirty="0">
                <a:latin typeface="Times New Roman"/>
                <a:ea typeface="Times New Roman"/>
              </a:rPr>
              <a:t> </a:t>
            </a:r>
            <a:r>
              <a:rPr lang="de-DE" sz="2000" i="1" dirty="0" err="1">
                <a:latin typeface="Times New Roman"/>
                <a:ea typeface="Times New Roman"/>
              </a:rPr>
              <a:t>the</a:t>
            </a:r>
            <a:r>
              <a:rPr lang="de-DE" sz="2000" i="1" dirty="0">
                <a:latin typeface="Times New Roman"/>
                <a:ea typeface="Times New Roman"/>
              </a:rPr>
              <a:t> </a:t>
            </a:r>
            <a:r>
              <a:rPr lang="de-DE" sz="2000" i="1" dirty="0" err="1">
                <a:latin typeface="Times New Roman"/>
                <a:ea typeface="Times New Roman"/>
              </a:rPr>
              <a:t>sails</a:t>
            </a:r>
            <a:r>
              <a:rPr lang="de-DE" sz="2000" dirty="0">
                <a:latin typeface="Times New Roman"/>
                <a:ea typeface="Times New Roman"/>
              </a:rPr>
              <a:t>) und </a:t>
            </a:r>
            <a:r>
              <a:rPr lang="de-DE" sz="2000" dirty="0" smtClean="0">
                <a:latin typeface="Times New Roman"/>
                <a:ea typeface="Times New Roman"/>
              </a:rPr>
              <a:t>pressesprachlichen Konstruktionen </a:t>
            </a:r>
            <a:r>
              <a:rPr lang="de-DE" sz="2000" dirty="0">
                <a:latin typeface="Times New Roman"/>
                <a:ea typeface="Times New Roman"/>
              </a:rPr>
              <a:t>([Spielername] </a:t>
            </a:r>
            <a:r>
              <a:rPr lang="de-DE" sz="2000" i="1" dirty="0" err="1">
                <a:latin typeface="Times New Roman"/>
                <a:ea typeface="Times New Roman"/>
              </a:rPr>
              <a:t>portera</a:t>
            </a:r>
            <a:r>
              <a:rPr lang="de-DE" sz="2000" i="1" dirty="0">
                <a:latin typeface="Times New Roman"/>
                <a:ea typeface="Times New Roman"/>
              </a:rPr>
              <a:t> le </a:t>
            </a:r>
            <a:r>
              <a:rPr lang="de-DE" sz="2000" i="1" dirty="0" err="1">
                <a:latin typeface="Times New Roman"/>
                <a:ea typeface="Times New Roman"/>
              </a:rPr>
              <a:t>maillot</a:t>
            </a:r>
            <a:r>
              <a:rPr lang="de-DE" sz="2000" i="1" dirty="0">
                <a:latin typeface="Times New Roman"/>
                <a:ea typeface="Times New Roman"/>
              </a:rPr>
              <a:t> de</a:t>
            </a:r>
            <a:r>
              <a:rPr lang="de-DE" sz="2000" dirty="0">
                <a:latin typeface="Times New Roman"/>
                <a:ea typeface="Times New Roman"/>
              </a:rPr>
              <a:t> [Vereinsname</a:t>
            </a:r>
            <a:r>
              <a:rPr lang="de-DE" sz="2000" dirty="0" smtClean="0">
                <a:latin typeface="Times New Roman"/>
                <a:ea typeface="Times New Roman"/>
              </a:rPr>
              <a:t>])</a:t>
            </a:r>
          </a:p>
          <a:p>
            <a:pPr marL="0" indent="0">
              <a:buNone/>
            </a:pPr>
            <a:endParaRPr lang="de-DE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de-DE" sz="2000" dirty="0" smtClean="0">
                <a:latin typeface="Times New Roman"/>
                <a:ea typeface="Times New Roman"/>
              </a:rPr>
              <a:t>Stellt erhöhte Anforderungen an den Lehrer! (vgl. </a:t>
            </a:r>
            <a:r>
              <a:rPr lang="de-DE" sz="2000" dirty="0" err="1" smtClean="0">
                <a:latin typeface="Times New Roman"/>
                <a:ea typeface="Times New Roman"/>
              </a:rPr>
              <a:t>Siepmann</a:t>
            </a:r>
            <a:r>
              <a:rPr lang="de-DE" sz="2000" dirty="0" smtClean="0">
                <a:latin typeface="Times New Roman"/>
                <a:ea typeface="Times New Roman"/>
              </a:rPr>
              <a:t> 2014 zur Literatursprache)</a:t>
            </a:r>
          </a:p>
          <a:p>
            <a:pPr marL="0" indent="0">
              <a:buNone/>
            </a:pPr>
            <a:endParaRPr lang="de-DE" sz="20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de-DE" dirty="0" smtClean="0">
                <a:latin typeface="Times New Roman"/>
                <a:ea typeface="Times New Roman"/>
              </a:rPr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711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Bildspracheeffekt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</a:t>
            </a:r>
            <a:r>
              <a:rPr lang="de-DE" dirty="0" smtClean="0"/>
              <a:t>diomatische Wendungen müssen produktiv nicht beherrscht werden:</a:t>
            </a:r>
          </a:p>
          <a:p>
            <a:pPr marL="0" indent="0">
              <a:buNone/>
            </a:pPr>
            <a:r>
              <a:rPr lang="de-DE" dirty="0" smtClean="0"/>
              <a:t>„</a:t>
            </a:r>
            <a:r>
              <a:rPr lang="de-DE" dirty="0"/>
              <a:t>Schuhmachers Gegner sahen kein Land</a:t>
            </a:r>
            <a:r>
              <a:rPr lang="de-DE" dirty="0" smtClean="0"/>
              <a:t>“= „</a:t>
            </a:r>
            <a:r>
              <a:rPr lang="de-DE" dirty="0"/>
              <a:t>sie waren </a:t>
            </a:r>
            <a:r>
              <a:rPr lang="de-DE" dirty="0" smtClean="0"/>
              <a:t>chancenlos“ (Hausmann </a:t>
            </a:r>
            <a:r>
              <a:rPr lang="de-DE" dirty="0"/>
              <a:t>2003: </a:t>
            </a:r>
            <a:r>
              <a:rPr lang="de-DE" dirty="0" smtClean="0"/>
              <a:t>313)</a:t>
            </a:r>
          </a:p>
          <a:p>
            <a:pPr marL="0" indent="0">
              <a:buNone/>
            </a:pPr>
            <a:r>
              <a:rPr lang="de-DE" dirty="0" err="1" smtClean="0"/>
              <a:t>He‘s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a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innings</a:t>
            </a:r>
            <a:r>
              <a:rPr lang="de-DE" dirty="0" smtClean="0"/>
              <a:t> = </a:t>
            </a:r>
            <a:r>
              <a:rPr lang="de-DE" dirty="0" err="1" smtClean="0"/>
              <a:t>he‘s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a </a:t>
            </a:r>
            <a:r>
              <a:rPr lang="de-DE" dirty="0" err="1" smtClean="0"/>
              <a:t>fulfilling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56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Seltenheitseffekt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je seltener ein Wort, desto geringer sein Kollokationsradius (Müller 2005)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z.B. </a:t>
            </a:r>
            <a:r>
              <a:rPr lang="de-DE" i="1" dirty="0" smtClean="0"/>
              <a:t>Polizist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681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Wie viele Konstruktionen? Lexikographisch-thematischer Ansatz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i="1" dirty="0" err="1" smtClean="0"/>
              <a:t>Vocabulaire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anglais</a:t>
            </a:r>
            <a:r>
              <a:rPr lang="de-DE" sz="1800" i="1" dirty="0" smtClean="0"/>
              <a:t> et </a:t>
            </a:r>
            <a:r>
              <a:rPr lang="de-DE" sz="1800" i="1" dirty="0" err="1" smtClean="0"/>
              <a:t>américain</a:t>
            </a:r>
            <a:r>
              <a:rPr lang="de-DE" sz="1800" dirty="0" smtClean="0"/>
              <a:t>: 25000 Einheiten (Einzelwörter + wenige Kollokationen)</a:t>
            </a:r>
          </a:p>
          <a:p>
            <a:pPr>
              <a:buFontTx/>
              <a:buChar char="-"/>
            </a:pPr>
            <a:r>
              <a:rPr lang="de-DE" sz="1800" dirty="0" smtClean="0"/>
              <a:t>Auswahl des Themas Autofahren: 258 Items</a:t>
            </a:r>
          </a:p>
          <a:p>
            <a:pPr>
              <a:buFontTx/>
              <a:buChar char="-"/>
            </a:pPr>
            <a:r>
              <a:rPr lang="de-DE" sz="1800" dirty="0" smtClean="0"/>
              <a:t>Ermittlung weiterer muttersprachlich disponibler Items: 2220 Items (Faktor: 8,6)</a:t>
            </a:r>
          </a:p>
          <a:p>
            <a:pPr>
              <a:buFontTx/>
              <a:buChar char="-"/>
            </a:pPr>
            <a:r>
              <a:rPr lang="de-DE" sz="1800" dirty="0" smtClean="0"/>
              <a:t>- Spareffekte =&gt; nativnaher Wortschatz, der sämtliche Kommunikationsfunktionen im Bereich Autofahren erfüllt = 1000 Items (Faktor 3,8)</a:t>
            </a:r>
          </a:p>
          <a:p>
            <a:pPr>
              <a:buFontTx/>
              <a:buChar char="-"/>
            </a:pPr>
            <a:r>
              <a:rPr lang="de-DE" sz="1800" dirty="0"/>
              <a:t>n</a:t>
            </a:r>
            <a:r>
              <a:rPr lang="de-DE" sz="1800" dirty="0" smtClean="0"/>
              <a:t>ativnaher Gesamtwortschatz (+ </a:t>
            </a:r>
            <a:r>
              <a:rPr lang="de-DE" sz="1800" dirty="0" err="1" smtClean="0"/>
              <a:t>Phraseme</a:t>
            </a:r>
            <a:r>
              <a:rPr lang="de-DE" sz="1800" dirty="0" smtClean="0"/>
              <a:t>): mindestens 100 000 Items (</a:t>
            </a:r>
            <a:r>
              <a:rPr lang="de-DE" sz="1800" dirty="0" err="1" smtClean="0"/>
              <a:t>Siepmann</a:t>
            </a:r>
            <a:r>
              <a:rPr lang="de-DE" sz="1800" dirty="0" smtClean="0"/>
              <a:t> 2006)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1600" dirty="0" smtClean="0"/>
              <a:t>d.h. 3000 Wörter Grundwortschatz x 3,8 = ca. 12000 Lerneinheiten;</a:t>
            </a:r>
          </a:p>
          <a:p>
            <a:pPr marL="0" indent="0">
              <a:buNone/>
            </a:pPr>
            <a:r>
              <a:rPr lang="de-DE" sz="1600" dirty="0" smtClean="0"/>
              <a:t>genaue Zahl erfordert weitere Forschung wegen Frequenz- und Analogieeffekten (letztlich lexikographische Erfassung aller Einheiten des Grundwortschatzes)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586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95CBC-0C03-4E1B-978B-87B64DF2C587}" type="slidenum">
              <a:rPr lang="nl-NL" smtClean="0"/>
              <a:pPr>
                <a:defRPr/>
              </a:pPr>
              <a:t>37</a:t>
            </a:fld>
            <a:endParaRPr lang="nl-NL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6921012"/>
              </p:ext>
            </p:extLst>
          </p:nvPr>
        </p:nvGraphicFramePr>
        <p:xfrm>
          <a:off x="1468317" y="1055075"/>
          <a:ext cx="6218202" cy="2060739"/>
        </p:xfrm>
        <a:graphic>
          <a:graphicData uri="http://schemas.openxmlformats.org/drawingml/2006/table">
            <a:tbl>
              <a:tblPr/>
              <a:tblGrid>
                <a:gridCol w="1381823"/>
                <a:gridCol w="1612127"/>
                <a:gridCol w="1727278"/>
                <a:gridCol w="1496974"/>
              </a:tblGrid>
              <a:tr h="2060739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syn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de-DE" sz="1600" dirty="0" err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de-DE" sz="16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road</a:t>
                      </a:r>
                      <a:r>
                        <a:rPr lang="de-DE" sz="16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goes</a:t>
                      </a:r>
                      <a:r>
                        <a:rPr lang="de-DE" sz="16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 down / </a:t>
                      </a:r>
                      <a:r>
                        <a:rPr lang="de-DE" sz="1600" dirty="0" err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de-DE" sz="16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road</a:t>
                      </a:r>
                      <a:r>
                        <a:rPr lang="de-DE" sz="16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descends</a:t>
                      </a:r>
                      <a:r>
                        <a:rPr lang="de-DE" sz="16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 / </a:t>
                      </a:r>
                      <a:r>
                        <a:rPr lang="de-DE" sz="1600" dirty="0" err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de-DE" sz="16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road</a:t>
                      </a:r>
                      <a:r>
                        <a:rPr lang="de-DE" sz="16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takes</a:t>
                      </a:r>
                      <a:r>
                        <a:rPr lang="de-DE" sz="16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 a </a:t>
                      </a:r>
                      <a:r>
                        <a:rPr lang="de-DE" sz="1600" dirty="0" err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dip</a:t>
                      </a:r>
                      <a:r>
                        <a:rPr lang="de-DE" sz="16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 / </a:t>
                      </a:r>
                      <a:r>
                        <a:rPr lang="de-DE" sz="1600" dirty="0" err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de-DE" sz="16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road</a:t>
                      </a:r>
                      <a:r>
                        <a:rPr lang="de-DE" sz="16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makes</a:t>
                      </a:r>
                      <a:r>
                        <a:rPr lang="de-DE" sz="16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 a </a:t>
                      </a:r>
                      <a:r>
                        <a:rPr lang="de-DE" sz="1600" dirty="0" err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descent</a:t>
                      </a:r>
                      <a:endParaRPr lang="de-DE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31" marR="2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road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goes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downhill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31" marR="2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die Straße geht bergab (bergrunter*)</a:t>
                      </a:r>
                    </a:p>
                  </a:txBody>
                  <a:tcPr marL="21431" marR="2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</a:rPr>
                        <a:t>syn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</a:rPr>
                        <a:t>: die Straße fällt ab</a:t>
                      </a:r>
                    </a:p>
                  </a:txBody>
                  <a:tcPr marL="21431" marR="2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24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viele Konstruktionen? </a:t>
            </a:r>
            <a:r>
              <a:rPr lang="de-DE" dirty="0" err="1"/>
              <a:t>F</a:t>
            </a:r>
            <a:r>
              <a:rPr lang="de-DE" dirty="0" err="1" smtClean="0"/>
              <a:t>requentieller</a:t>
            </a:r>
            <a:r>
              <a:rPr lang="de-DE" dirty="0" smtClean="0"/>
              <a:t> Ansatz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Vgl. Schmitt/Martinez (2012) sowie </a:t>
            </a:r>
            <a:r>
              <a:rPr lang="de-DE" sz="1800" dirty="0" err="1" smtClean="0"/>
              <a:t>Siepmann</a:t>
            </a:r>
            <a:r>
              <a:rPr lang="de-DE" sz="1800" dirty="0" smtClean="0"/>
              <a:t>/Bürgel 2015:</a:t>
            </a:r>
          </a:p>
          <a:p>
            <a:pPr marL="0" indent="0">
              <a:buNone/>
            </a:pPr>
            <a:r>
              <a:rPr lang="de-DE" sz="1800" dirty="0" smtClean="0"/>
              <a:t>Bestimmung sämtlicher </a:t>
            </a:r>
            <a:r>
              <a:rPr lang="de-DE" sz="1800" dirty="0" err="1" smtClean="0"/>
              <a:t>Phraseme</a:t>
            </a:r>
            <a:r>
              <a:rPr lang="de-DE" sz="1800" dirty="0" smtClean="0"/>
              <a:t>, deren Frequenz identisch oder größer ist als die des seltensten Einzelwortes des anvisierten Wortschatzes</a:t>
            </a:r>
          </a:p>
          <a:p>
            <a:pPr marL="0" indent="0">
              <a:buNone/>
            </a:pPr>
            <a:r>
              <a:rPr lang="de-DE" sz="1800" dirty="0" smtClean="0"/>
              <a:t>z.B. bei 3000 Wörtern im CRFC: Frequenzrang 3000 </a:t>
            </a:r>
            <a:r>
              <a:rPr lang="de-DE" sz="1800" i="1" dirty="0" err="1" smtClean="0"/>
              <a:t>entourage</a:t>
            </a:r>
            <a:r>
              <a:rPr lang="de-DE" sz="1800" dirty="0" smtClean="0"/>
              <a:t> = 9480 Vorkommen, d.h. sämtliche Kollokationen/</a:t>
            </a:r>
            <a:r>
              <a:rPr lang="de-DE" sz="1800" dirty="0" err="1" smtClean="0"/>
              <a:t>Phraseme</a:t>
            </a:r>
            <a:r>
              <a:rPr lang="de-DE" sz="1800" dirty="0" smtClean="0"/>
              <a:t>/Konstruktionen mit mehr als 9480 Vorkommen gehören zum Grundwortschatz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z.B. </a:t>
            </a:r>
            <a:r>
              <a:rPr lang="de-DE" sz="1800" i="1" dirty="0" err="1" smtClean="0"/>
              <a:t>il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s‘agit</a:t>
            </a:r>
            <a:r>
              <a:rPr lang="de-DE" sz="1800" i="1" dirty="0" smtClean="0"/>
              <a:t> (+ de), </a:t>
            </a:r>
            <a:r>
              <a:rPr lang="de-DE" sz="1800" i="1" dirty="0" err="1" smtClean="0"/>
              <a:t>pas</a:t>
            </a:r>
            <a:r>
              <a:rPr lang="de-DE" sz="1800" i="1" dirty="0" smtClean="0"/>
              <a:t> du </a:t>
            </a:r>
            <a:r>
              <a:rPr lang="de-DE" sz="1800" i="1" dirty="0" err="1" smtClean="0"/>
              <a:t>tout</a:t>
            </a:r>
            <a:r>
              <a:rPr lang="de-DE" sz="1800" i="1" dirty="0" smtClean="0"/>
              <a:t>, </a:t>
            </a:r>
            <a:r>
              <a:rPr lang="de-DE" sz="1800" i="1" dirty="0" err="1" smtClean="0"/>
              <a:t>tout</a:t>
            </a:r>
            <a:r>
              <a:rPr lang="de-DE" sz="1800" i="1" dirty="0" smtClean="0"/>
              <a:t> de </a:t>
            </a:r>
            <a:r>
              <a:rPr lang="de-DE" sz="1800" i="1" dirty="0" err="1" smtClean="0"/>
              <a:t>même</a:t>
            </a:r>
            <a:r>
              <a:rPr lang="de-DE" sz="1800" i="1" dirty="0" smtClean="0"/>
              <a:t>, en </a:t>
            </a:r>
            <a:r>
              <a:rPr lang="de-DE" sz="1800" i="1" dirty="0" err="1" smtClean="0"/>
              <a:t>tant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que</a:t>
            </a:r>
            <a:r>
              <a:rPr lang="de-DE" sz="1800" i="1" dirty="0" smtClean="0"/>
              <a:t>, en </a:t>
            </a:r>
            <a:r>
              <a:rPr lang="de-DE" sz="1800" i="1" dirty="0" err="1" smtClean="0"/>
              <a:t>matière</a:t>
            </a:r>
            <a:r>
              <a:rPr lang="de-DE" sz="1800" i="1" dirty="0"/>
              <a:t> </a:t>
            </a:r>
            <a:r>
              <a:rPr lang="de-DE" sz="1800" i="1" dirty="0" smtClean="0"/>
              <a:t>de, au sein de, en </a:t>
            </a:r>
            <a:r>
              <a:rPr lang="de-DE" sz="1800" i="1" dirty="0" err="1" smtClean="0"/>
              <a:t>fonction</a:t>
            </a:r>
            <a:r>
              <a:rPr lang="de-DE" sz="1800" i="1" dirty="0" smtClean="0"/>
              <a:t> de, </a:t>
            </a:r>
            <a:r>
              <a:rPr lang="de-DE" sz="1800" i="1" dirty="0" err="1" smtClean="0"/>
              <a:t>pour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l‘instant</a:t>
            </a:r>
            <a:r>
              <a:rPr lang="de-DE" sz="1800" i="1" dirty="0" smtClean="0"/>
              <a:t>, par </a:t>
            </a:r>
            <a:r>
              <a:rPr lang="de-DE" sz="1800" i="1" dirty="0" err="1" smtClean="0"/>
              <a:t>conséquent</a:t>
            </a:r>
            <a:r>
              <a:rPr lang="de-DE" sz="1800" i="1" dirty="0" smtClean="0"/>
              <a:t>, </a:t>
            </a:r>
            <a:r>
              <a:rPr lang="de-DE" sz="1800" i="1" dirty="0" err="1" smtClean="0"/>
              <a:t>sous</a:t>
            </a:r>
            <a:r>
              <a:rPr lang="de-DE" sz="1800" i="1" dirty="0" smtClean="0"/>
              <a:t> forme de</a:t>
            </a:r>
          </a:p>
          <a:p>
            <a:pPr marL="0" indent="0">
              <a:buNone/>
            </a:pPr>
            <a:endParaRPr lang="de-DE" sz="1800" i="1" dirty="0" smtClean="0"/>
          </a:p>
          <a:p>
            <a:pPr marL="0" indent="0">
              <a:buNone/>
            </a:pPr>
            <a:r>
              <a:rPr lang="de-DE" sz="1800" dirty="0" smtClean="0"/>
              <a:t>Nur wenige Kollokationen (&lt; 100): </a:t>
            </a:r>
            <a:r>
              <a:rPr lang="de-DE" sz="1800" i="1" dirty="0" smtClean="0"/>
              <a:t>faire </a:t>
            </a:r>
            <a:r>
              <a:rPr lang="de-DE" sz="1800" i="1" dirty="0" err="1" smtClean="0"/>
              <a:t>passer</a:t>
            </a:r>
            <a:r>
              <a:rPr lang="de-DE" sz="1800" dirty="0" smtClean="0"/>
              <a:t>, </a:t>
            </a:r>
            <a:r>
              <a:rPr lang="de-DE" sz="1800" i="1" dirty="0" err="1" smtClean="0"/>
              <a:t>un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certain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nombre</a:t>
            </a:r>
            <a:endParaRPr lang="de-DE" sz="1800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575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viele Konstruktionen? </a:t>
            </a:r>
            <a:r>
              <a:rPr lang="de-DE" dirty="0" err="1"/>
              <a:t>F</a:t>
            </a:r>
            <a:r>
              <a:rPr lang="de-DE" dirty="0" err="1" smtClean="0"/>
              <a:t>requentieller</a:t>
            </a:r>
            <a:r>
              <a:rPr lang="de-DE" dirty="0" smtClean="0"/>
              <a:t> Ansatz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Aber z.B. keine Kollokationen zu </a:t>
            </a:r>
            <a:r>
              <a:rPr lang="de-DE" sz="1800" i="1" dirty="0" err="1" smtClean="0"/>
              <a:t>âge</a:t>
            </a:r>
            <a:r>
              <a:rPr lang="de-DE" sz="1800" dirty="0" smtClean="0"/>
              <a:t>!</a:t>
            </a:r>
          </a:p>
          <a:p>
            <a:pPr>
              <a:buFont typeface="Symbol" pitchFamily="18" charset="2"/>
              <a:buChar char="Þ"/>
            </a:pPr>
            <a:r>
              <a:rPr lang="de-DE" sz="1800" dirty="0" smtClean="0"/>
              <a:t>Ansatz für Kollokationen problematisch, denn hinter der Frequenz/Disponibilität von </a:t>
            </a:r>
            <a:r>
              <a:rPr lang="de-DE" sz="1800" i="1" dirty="0" err="1" smtClean="0"/>
              <a:t>âge</a:t>
            </a:r>
            <a:r>
              <a:rPr lang="de-DE" sz="1800" dirty="0" smtClean="0"/>
              <a:t> als Einzelwort des Grundwortschatzes verbergen sich signifikante Kollokationen</a:t>
            </a:r>
          </a:p>
          <a:p>
            <a:pPr>
              <a:buFont typeface="Symbol" pitchFamily="18" charset="2"/>
              <a:buChar char="Þ"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39</a:t>
            </a:fld>
            <a:endParaRPr lang="nl-NL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869084"/>
              </p:ext>
            </p:extLst>
          </p:nvPr>
        </p:nvGraphicFramePr>
        <p:xfrm>
          <a:off x="685800" y="3153510"/>
          <a:ext cx="7772400" cy="2695575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108169">
                <a:tc>
                  <a:txBody>
                    <a:bodyPr/>
                    <a:lstStyle/>
                    <a:p>
                      <a:endParaRPr lang="de-DE">
                        <a:effectLst/>
                      </a:endParaRPr>
                    </a:p>
                  </a:txBody>
                  <a:tcPr marL="68580" marR="68580" marT="28575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effectLst/>
                      </a:endParaRPr>
                    </a:p>
                  </a:txBody>
                  <a:tcPr marL="68580" marR="68580" marT="28575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2"/>
                        </a:rPr>
                        <a:t>Frequency</a:t>
                      </a:r>
                      <a:endParaRPr lang="de-DE">
                        <a:effectLst/>
                      </a:endParaRPr>
                    </a:p>
                  </a:txBody>
                  <a:tcPr marL="68580" marR="68580" marT="28575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3"/>
                        </a:rPr>
                        <a:t>T-score</a:t>
                      </a:r>
                      <a:endParaRPr lang="de-DE">
                        <a:effectLst/>
                      </a:endParaRPr>
                    </a:p>
                  </a:txBody>
                  <a:tcPr marL="68580" marR="68580" marT="28575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4"/>
                        </a:rPr>
                        <a:t>MI</a:t>
                      </a:r>
                      <a:endParaRPr lang="de-DE">
                        <a:effectLst/>
                      </a:endParaRPr>
                    </a:p>
                  </a:txBody>
                  <a:tcPr marL="68580" marR="68580" marT="28575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5"/>
                        </a:rPr>
                        <a:t>logDice</a:t>
                      </a:r>
                      <a:endParaRPr lang="de-DE">
                        <a:effectLst/>
                      </a:endParaRPr>
                    </a:p>
                  </a:txBody>
                  <a:tcPr marL="68580" marR="68580" marT="28575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6"/>
                        </a:rPr>
                        <a:t>P</a:t>
                      </a:r>
                      <a:r>
                        <a:rPr lang="de-DE">
                          <a:effectLst/>
                        </a:rPr>
                        <a:t> | </a:t>
                      </a:r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7"/>
                        </a:rPr>
                        <a:t>N</a:t>
                      </a:r>
                      <a:endParaRPr lang="de-DE">
                        <a:effectLst/>
                      </a:endParaRP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>
                          <a:effectLst/>
                        </a:rPr>
                        <a:t>quel</a:t>
                      </a:r>
                    </a:p>
                  </a:txBody>
                  <a:tcPr marL="21431" marR="68580" marT="190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2,188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46.725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9.826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9.810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8"/>
                        </a:rPr>
                        <a:t>P</a:t>
                      </a:r>
                      <a:r>
                        <a:rPr lang="de-DE">
                          <a:effectLst/>
                        </a:rPr>
                        <a:t> | </a:t>
                      </a:r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9"/>
                        </a:rPr>
                        <a:t>N</a:t>
                      </a:r>
                      <a:endParaRPr lang="de-DE">
                        <a:effectLst/>
                      </a:endParaRP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>
                          <a:effectLst/>
                        </a:rPr>
                        <a:t>an</a:t>
                      </a:r>
                    </a:p>
                  </a:txBody>
                  <a:tcPr marL="21431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2,638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51.283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9.347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9.455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10"/>
                        </a:rPr>
                        <a:t>P</a:t>
                      </a:r>
                      <a:r>
                        <a:rPr lang="de-DE">
                          <a:effectLst/>
                        </a:rPr>
                        <a:t> | </a:t>
                      </a:r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11"/>
                        </a:rPr>
                        <a:t>N</a:t>
                      </a:r>
                      <a:endParaRPr lang="de-DE">
                        <a:effectLst/>
                      </a:endParaRP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>
                          <a:effectLst/>
                        </a:rPr>
                        <a:t>adulte</a:t>
                      </a:r>
                    </a:p>
                  </a:txBody>
                  <a:tcPr marL="21431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248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15.738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10.652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8.647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12"/>
                        </a:rPr>
                        <a:t>P</a:t>
                      </a:r>
                      <a:r>
                        <a:rPr lang="de-DE">
                          <a:effectLst/>
                        </a:rPr>
                        <a:t> | </a:t>
                      </a:r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13"/>
                        </a:rPr>
                        <a:t>N</a:t>
                      </a:r>
                      <a:endParaRPr lang="de-DE">
                        <a:effectLst/>
                      </a:endParaRP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>
                          <a:effectLst/>
                        </a:rPr>
                        <a:t>différence</a:t>
                      </a:r>
                    </a:p>
                  </a:txBody>
                  <a:tcPr marL="21431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279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16.688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10.093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8.638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14"/>
                        </a:rPr>
                        <a:t>P</a:t>
                      </a:r>
                      <a:r>
                        <a:rPr lang="de-DE">
                          <a:effectLst/>
                        </a:rPr>
                        <a:t> | </a:t>
                      </a:r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15"/>
                        </a:rPr>
                        <a:t>N</a:t>
                      </a:r>
                      <a:endParaRPr lang="de-DE">
                        <a:effectLst/>
                      </a:endParaRP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>
                          <a:effectLst/>
                        </a:rPr>
                        <a:t>jeune</a:t>
                      </a:r>
                    </a:p>
                  </a:txBody>
                  <a:tcPr marL="21431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599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24.413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8.626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8.447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16"/>
                        </a:rPr>
                        <a:t>P</a:t>
                      </a:r>
                      <a:r>
                        <a:rPr lang="de-DE">
                          <a:effectLst/>
                        </a:rPr>
                        <a:t> | </a:t>
                      </a:r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17"/>
                        </a:rPr>
                        <a:t>N</a:t>
                      </a:r>
                      <a:endParaRPr lang="de-DE">
                        <a:effectLst/>
                      </a:endParaRP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>
                          <a:effectLst/>
                        </a:rPr>
                        <a:t>dès</a:t>
                      </a:r>
                    </a:p>
                  </a:txBody>
                  <a:tcPr marL="21431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298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17.230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9.055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8.300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18"/>
                        </a:rPr>
                        <a:t>P</a:t>
                      </a:r>
                      <a:r>
                        <a:rPr lang="de-DE">
                          <a:effectLst/>
                        </a:rPr>
                        <a:t> | </a:t>
                      </a:r>
                      <a:r>
                        <a:rPr lang="de-DE" u="sng">
                          <a:solidFill>
                            <a:srgbClr val="0022AA"/>
                          </a:solidFill>
                          <a:effectLst/>
                          <a:hlinkClick r:id="rId19"/>
                        </a:rPr>
                        <a:t>N</a:t>
                      </a:r>
                      <a:endParaRPr lang="de-DE">
                        <a:effectLst/>
                      </a:endParaRP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>
                          <a:effectLst/>
                        </a:rPr>
                        <a:t>certain</a:t>
                      </a:r>
                    </a:p>
                  </a:txBody>
                  <a:tcPr marL="21431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454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21.242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effectLst/>
                        </a:rPr>
                        <a:t>8.356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effectLst/>
                        </a:rPr>
                        <a:t>8.139</a:t>
                      </a:r>
                    </a:p>
                  </a:txBody>
                  <a:tcPr marL="68580" marR="68580" marT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9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</a:t>
            </a:r>
            <a:r>
              <a:rPr lang="de-DE" dirty="0" smtClean="0"/>
              <a:t>ystemlinguistische vs. pragmatische Kompetenz?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„Gerade bei Lernenden auf weit fortgeschrittenem Niveau, deren 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systemlinguistische</a:t>
            </a:r>
            <a:r>
              <a:rPr lang="de-DE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Fähigkeiten zufriedenstellend ausgeprägt sind, wird oft kritisiert, dass ein </a:t>
            </a:r>
            <a:r>
              <a:rPr lang="de-DE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gesprochener </a:t>
            </a:r>
            <a:r>
              <a:rPr lang="de-DE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oder </a:t>
            </a:r>
            <a:r>
              <a:rPr lang="de-DE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geschriebener </a:t>
            </a:r>
            <a:r>
              <a:rPr lang="de-DE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 nicht </a:t>
            </a:r>
            <a:r>
              <a:rPr lang="de-DE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französisch/englisch/italienisch „klinge</a:t>
            </a:r>
            <a:r>
              <a:rPr lang="de-DE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… Ein höheres 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Sprachbeherrschungsniveau</a:t>
            </a:r>
            <a:r>
              <a:rPr lang="de-DE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scheint damit also keineswegs mit größerer 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pragmatischer Kompetenz </a:t>
            </a:r>
            <a:r>
              <a:rPr lang="de-DE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gleichzusetzen sein</a:t>
            </a:r>
            <a:r>
              <a:rPr lang="de-DE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 (</a:t>
            </a:r>
            <a:r>
              <a:rPr lang="de-DE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Warga</a:t>
            </a:r>
            <a:r>
              <a:rPr lang="de-DE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2004)</a:t>
            </a:r>
          </a:p>
          <a:p>
            <a:pPr marL="0" indent="0">
              <a:buNone/>
            </a:pP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Linguistic </a:t>
            </a:r>
            <a: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competences include </a:t>
            </a: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lexical, phonological, syntactical knowledge and skills and other dimensions </a:t>
            </a:r>
            <a: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language </a:t>
            </a: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system,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independently of the sociolinguistic value of its variations and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pragmatic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functions of its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realisations</a:t>
            </a:r>
            <a: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(CEFR/GER: 13)</a:t>
            </a:r>
            <a:endParaRPr lang="de-DE" sz="1800" b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de-DE" sz="1600" b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setzt Trennbarkeit von Sprachbeherrschung und pragmatischer Kompetenz voraus</a:t>
            </a:r>
          </a:p>
          <a:p>
            <a:pPr>
              <a:buFontTx/>
              <a:buChar char="-"/>
            </a:pPr>
            <a:r>
              <a:rPr lang="de-DE" sz="1600" b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ignoriert Entwicklungen in britischem </a:t>
            </a:r>
            <a:r>
              <a:rPr lang="de-DE" sz="1600" b="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Kontextualismus</a:t>
            </a:r>
            <a:r>
              <a:rPr lang="de-DE" sz="1600" b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(Sinclair 1991, Sinclair 2004, </a:t>
            </a:r>
            <a:r>
              <a:rPr lang="de-DE" sz="1600" b="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Hoey</a:t>
            </a:r>
            <a:r>
              <a:rPr lang="de-DE" sz="1600" b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2005), Phraseologie (z.B. </a:t>
            </a:r>
            <a:r>
              <a:rPr lang="de-DE" sz="1600" b="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Feilke</a:t>
            </a:r>
            <a:r>
              <a:rPr lang="de-DE" sz="1600" b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1996) und Konstruktionsgrammatik</a:t>
            </a:r>
          </a:p>
          <a:p>
            <a:pPr>
              <a:buFontTx/>
              <a:buChar char="-"/>
            </a:pPr>
            <a:r>
              <a:rPr lang="de-DE" sz="1600" b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Verwechslung von basaler </a:t>
            </a:r>
            <a:r>
              <a:rPr lang="de-DE" sz="1600" b="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morphosyntaktischer</a:t>
            </a:r>
            <a:r>
              <a:rPr lang="de-DE" sz="1600" b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Kompetenz mit Sprachbeherrschung</a:t>
            </a:r>
          </a:p>
          <a:p>
            <a:pPr>
              <a:buFontTx/>
              <a:buChar char="-"/>
            </a:pPr>
            <a:r>
              <a:rPr lang="de-DE" sz="1600" b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spiegelt einen früheren Stand der linguistischen Theoriebildung, in der Sprache lediglich unter dem Gesichtspunkt der Grammatikalität, nicht aber unter dem der Natürlichkeit betrachtet wurde</a:t>
            </a:r>
            <a:endParaRPr lang="de-DE" sz="1600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266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phraseologische Eisberg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40</a:t>
            </a:fld>
            <a:endParaRPr lang="nl-N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7628" y="1618562"/>
            <a:ext cx="6627864" cy="46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71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 und tentative Antworten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Forschungsfragen:</a:t>
            </a:r>
          </a:p>
          <a:p>
            <a:pPr>
              <a:buFontTx/>
              <a:buChar char="-"/>
            </a:pPr>
            <a:r>
              <a:rPr lang="de-DE" sz="2000" dirty="0" smtClean="0"/>
              <a:t>Wie reichhaltig ist das </a:t>
            </a:r>
            <a:r>
              <a:rPr lang="de-DE" sz="2000" dirty="0" err="1" smtClean="0"/>
              <a:t>konstruktionelle</a:t>
            </a:r>
            <a:r>
              <a:rPr lang="de-DE" sz="2000" dirty="0" smtClean="0"/>
              <a:t> (insb. </a:t>
            </a:r>
            <a:r>
              <a:rPr lang="de-DE" sz="2000" dirty="0" err="1" smtClean="0"/>
              <a:t>kollokationelle</a:t>
            </a:r>
            <a:r>
              <a:rPr lang="de-DE" sz="2000" dirty="0" smtClean="0"/>
              <a:t>) Angebot von Schulbüchern (im Textteil?)</a:t>
            </a:r>
          </a:p>
          <a:p>
            <a:pPr>
              <a:buFontTx/>
              <a:buChar char="-"/>
            </a:pPr>
            <a:r>
              <a:rPr lang="de-DE" sz="2000" dirty="0" smtClean="0"/>
              <a:t>Welche Schritte können unternommen werden, um das (außer)unterrichtliche Angebot auf eine Mindestmenge von Konstruktionen (12000) zu erweitern?:</a:t>
            </a:r>
          </a:p>
          <a:p>
            <a:pPr marL="0" indent="0">
              <a:buNone/>
            </a:pPr>
            <a:r>
              <a:rPr lang="de-DE" sz="2000" dirty="0" smtClean="0"/>
              <a:t>Wie viele Konstruktionen? </a:t>
            </a:r>
          </a:p>
          <a:p>
            <a:pPr marL="0" indent="0">
              <a:buNone/>
            </a:pPr>
            <a:r>
              <a:rPr lang="de-DE" sz="2000" dirty="0" smtClean="0"/>
              <a:t>	Vorschlag: Gliederung in Frequenzstufen (200/400/600 usw.); mehr 	Konstruktionen für niedrigere Frequenzstufen; genaue Zahl muss durch 	Untersuchungen (lexikalische Profile) abgewogen werden</a:t>
            </a:r>
          </a:p>
          <a:p>
            <a:pPr marL="0" indent="0">
              <a:buNone/>
            </a:pPr>
            <a:r>
              <a:rPr lang="de-DE" sz="2000" dirty="0" smtClean="0"/>
              <a:t>Welche Konstruktionen?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Vorschlag: a) Konzentration auf Sprechsprache (eher, aber nicht rein 	</a:t>
            </a:r>
            <a:r>
              <a:rPr lang="de-DE" sz="2000" dirty="0" err="1" smtClean="0"/>
              <a:t>nähesprachlich</a:t>
            </a:r>
            <a:r>
              <a:rPr lang="de-DE" sz="2000" dirty="0" smtClean="0"/>
              <a:t>); b) Auswahl nach Signifikanz, Streuung und Disponibilität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776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für ein hochfrequentes Item: </a:t>
            </a:r>
            <a:r>
              <a:rPr lang="de-DE" i="1" dirty="0" err="1" smtClean="0"/>
              <a:t>coup</a:t>
            </a:r>
            <a:r>
              <a:rPr lang="de-DE" i="1" dirty="0" smtClean="0"/>
              <a:t> </a:t>
            </a:r>
            <a:r>
              <a:rPr lang="de-DE" dirty="0" smtClean="0"/>
              <a:t>(200-400)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Zusätzlich (CRFC oral-Daten; + 19):</a:t>
            </a:r>
          </a:p>
          <a:p>
            <a:pPr marL="0" indent="0">
              <a:buNone/>
            </a:pPr>
            <a:r>
              <a:rPr lang="de-DE" sz="1400" dirty="0" err="1"/>
              <a:t>p</a:t>
            </a:r>
            <a:r>
              <a:rPr lang="de-DE" sz="1400" dirty="0" err="1" smtClean="0"/>
              <a:t>our</a:t>
            </a:r>
            <a:r>
              <a:rPr lang="de-DE" sz="1400" dirty="0" smtClean="0"/>
              <a:t> le </a:t>
            </a:r>
            <a:r>
              <a:rPr lang="de-DE" sz="1400" dirty="0" err="1" smtClean="0"/>
              <a:t>coup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 smtClean="0"/>
              <a:t>coup</a:t>
            </a:r>
            <a:r>
              <a:rPr lang="de-DE" sz="1400" dirty="0" smtClean="0"/>
              <a:t> de </a:t>
            </a:r>
            <a:r>
              <a:rPr lang="de-DE" sz="1400" dirty="0" err="1" smtClean="0"/>
              <a:t>foudre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de </a:t>
            </a:r>
            <a:r>
              <a:rPr lang="de-DE" sz="1400" dirty="0" err="1" smtClean="0"/>
              <a:t>tonnerre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de </a:t>
            </a:r>
            <a:r>
              <a:rPr lang="de-DE" sz="1400" dirty="0" err="1" smtClean="0"/>
              <a:t>coude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</a:t>
            </a:r>
            <a:r>
              <a:rPr lang="de-DE" sz="1400" dirty="0" err="1" smtClean="0"/>
              <a:t>d‘envoi</a:t>
            </a:r>
            <a:r>
              <a:rPr lang="de-DE" sz="1400" dirty="0" smtClean="0"/>
              <a:t> (Sport)</a:t>
            </a:r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de </a:t>
            </a:r>
            <a:r>
              <a:rPr lang="de-DE" sz="1400" dirty="0" err="1" smtClean="0"/>
              <a:t>sifflet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de </a:t>
            </a:r>
            <a:r>
              <a:rPr lang="de-DE" sz="1400" dirty="0" err="1" smtClean="0"/>
              <a:t>couteau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de </a:t>
            </a:r>
            <a:r>
              <a:rPr lang="de-DE" sz="1400" dirty="0" err="1" smtClean="0"/>
              <a:t>coeur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de </a:t>
            </a:r>
            <a:r>
              <a:rPr lang="de-DE" sz="1400" dirty="0" err="1" smtClean="0"/>
              <a:t>vent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de </a:t>
            </a:r>
            <a:r>
              <a:rPr lang="de-DE" sz="1400" dirty="0" err="1" smtClean="0"/>
              <a:t>gueule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</a:t>
            </a:r>
            <a:r>
              <a:rPr lang="de-DE" sz="1400" dirty="0" err="1" smtClean="0"/>
              <a:t>monté</a:t>
            </a:r>
            <a:r>
              <a:rPr lang="de-DE" sz="1400" dirty="0" smtClean="0"/>
              <a:t> / </a:t>
            </a:r>
            <a:r>
              <a:rPr lang="de-DE" sz="1400" dirty="0" err="1" smtClean="0"/>
              <a:t>tordu</a:t>
            </a:r>
            <a:r>
              <a:rPr lang="de-DE" sz="1400" dirty="0" smtClean="0"/>
              <a:t> / </a:t>
            </a:r>
            <a:r>
              <a:rPr lang="de-DE" sz="1400" dirty="0" err="1" smtClean="0"/>
              <a:t>fourré</a:t>
            </a:r>
            <a:r>
              <a:rPr lang="de-DE" sz="1400" dirty="0" smtClean="0"/>
              <a:t> </a:t>
            </a:r>
          </a:p>
          <a:p>
            <a:pPr marL="0" indent="0">
              <a:buNone/>
            </a:pPr>
            <a:r>
              <a:rPr lang="de-DE" sz="1400" dirty="0" err="1"/>
              <a:t>v</a:t>
            </a:r>
            <a:r>
              <a:rPr lang="de-DE" sz="1400" dirty="0" err="1" smtClean="0"/>
              <a:t>aloir</a:t>
            </a:r>
            <a:r>
              <a:rPr lang="de-DE" sz="1400" dirty="0" smtClean="0"/>
              <a:t> le </a:t>
            </a:r>
            <a:r>
              <a:rPr lang="de-DE" sz="1400" dirty="0" err="1" smtClean="0"/>
              <a:t>coup</a:t>
            </a:r>
            <a:r>
              <a:rPr lang="de-DE" sz="1400" dirty="0" smtClean="0"/>
              <a:t> (de)</a:t>
            </a:r>
          </a:p>
          <a:p>
            <a:pPr marL="0" indent="0">
              <a:buNone/>
            </a:pPr>
            <a:r>
              <a:rPr lang="de-DE" sz="1400" dirty="0" err="1"/>
              <a:t>t</a:t>
            </a:r>
            <a:r>
              <a:rPr lang="de-DE" sz="1400" dirty="0" err="1" smtClean="0"/>
              <a:t>enir</a:t>
            </a:r>
            <a:r>
              <a:rPr lang="de-DE" sz="1400" dirty="0" smtClean="0"/>
              <a:t> le </a:t>
            </a:r>
            <a:r>
              <a:rPr lang="de-DE" sz="1400" dirty="0" err="1" smtClean="0"/>
              <a:t>coup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t</a:t>
            </a:r>
            <a:r>
              <a:rPr lang="de-DE" sz="1400" dirty="0" err="1" smtClean="0"/>
              <a:t>enter</a:t>
            </a:r>
            <a:r>
              <a:rPr lang="de-DE" sz="1400" dirty="0" smtClean="0"/>
              <a:t> le </a:t>
            </a:r>
            <a:r>
              <a:rPr lang="de-DE" sz="1400" dirty="0" err="1" smtClean="0"/>
              <a:t>coup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r</a:t>
            </a:r>
            <a:r>
              <a:rPr lang="de-DE" sz="1400" dirty="0" err="1" smtClean="0"/>
              <a:t>éussir</a:t>
            </a:r>
            <a:r>
              <a:rPr lang="de-DE" sz="1400" dirty="0" smtClean="0"/>
              <a:t> / </a:t>
            </a:r>
            <a:r>
              <a:rPr lang="de-DE" sz="1400" dirty="0" err="1" smtClean="0"/>
              <a:t>rater</a:t>
            </a:r>
            <a:r>
              <a:rPr lang="de-DE" sz="1400" dirty="0" smtClean="0"/>
              <a:t> </a:t>
            </a:r>
            <a:r>
              <a:rPr lang="de-DE" sz="1400" dirty="0" err="1" smtClean="0"/>
              <a:t>son</a:t>
            </a:r>
            <a:r>
              <a:rPr lang="de-DE" sz="1400" dirty="0" smtClean="0"/>
              <a:t> </a:t>
            </a:r>
            <a:r>
              <a:rPr lang="de-DE" sz="1400" dirty="0" err="1" smtClean="0"/>
              <a:t>coup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u</a:t>
            </a:r>
            <a:r>
              <a:rPr lang="de-DE" sz="1400" dirty="0" err="1" smtClean="0"/>
              <a:t>n</a:t>
            </a:r>
            <a:r>
              <a:rPr lang="de-DE" sz="1400" dirty="0" smtClean="0"/>
              <a:t> </a:t>
            </a:r>
            <a:r>
              <a:rPr lang="de-DE" sz="1400" dirty="0" err="1" smtClean="0"/>
              <a:t>petit</a:t>
            </a:r>
            <a:r>
              <a:rPr lang="de-DE" sz="1400" dirty="0" smtClean="0"/>
              <a:t> </a:t>
            </a:r>
            <a:r>
              <a:rPr lang="de-DE" sz="1400" dirty="0" err="1" smtClean="0"/>
              <a:t>coup</a:t>
            </a:r>
            <a:endParaRPr lang="de-DE" sz="14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Klett TGAW (15):</a:t>
            </a:r>
          </a:p>
          <a:p>
            <a:pPr marL="0" indent="0">
              <a:buNone/>
            </a:pPr>
            <a:r>
              <a:rPr lang="de-DE" sz="1400" dirty="0" smtClean="0"/>
              <a:t>à </a:t>
            </a:r>
            <a:r>
              <a:rPr lang="de-DE" sz="1400" dirty="0" err="1" smtClean="0"/>
              <a:t>coup</a:t>
            </a:r>
            <a:r>
              <a:rPr lang="de-DE" sz="1400" dirty="0" smtClean="0"/>
              <a:t> </a:t>
            </a:r>
            <a:r>
              <a:rPr lang="de-DE" sz="1400" dirty="0" err="1" smtClean="0"/>
              <a:t>sûr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s</a:t>
            </a:r>
            <a:r>
              <a:rPr lang="de-DE" sz="1400" dirty="0" err="1" smtClean="0"/>
              <a:t>ur</a:t>
            </a:r>
            <a:r>
              <a:rPr lang="de-DE" sz="1400" dirty="0" smtClean="0"/>
              <a:t> le </a:t>
            </a:r>
            <a:r>
              <a:rPr lang="de-DE" sz="1400" dirty="0" err="1" smtClean="0"/>
              <a:t>coup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t</a:t>
            </a:r>
            <a:r>
              <a:rPr lang="de-DE" sz="1400" dirty="0" err="1" smtClean="0"/>
              <a:t>out</a:t>
            </a:r>
            <a:r>
              <a:rPr lang="de-DE" sz="1400" dirty="0" smtClean="0"/>
              <a:t> à </a:t>
            </a:r>
            <a:r>
              <a:rPr lang="de-DE" sz="1400" dirty="0" err="1" smtClean="0"/>
              <a:t>coup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u</a:t>
            </a:r>
            <a:r>
              <a:rPr lang="de-DE" sz="1400" dirty="0" err="1" smtClean="0"/>
              <a:t>n</a:t>
            </a:r>
            <a:r>
              <a:rPr lang="de-DE" sz="1400" dirty="0" smtClean="0"/>
              <a:t> </a:t>
            </a:r>
            <a:r>
              <a:rPr lang="de-DE" sz="1400" dirty="0" err="1" smtClean="0"/>
              <a:t>coup</a:t>
            </a:r>
            <a:r>
              <a:rPr lang="de-DE" sz="1400" dirty="0" smtClean="0"/>
              <a:t> (Schlag, Tritt): de </a:t>
            </a:r>
            <a:r>
              <a:rPr lang="de-DE" sz="1400" dirty="0" err="1" smtClean="0"/>
              <a:t>pied</a:t>
            </a:r>
            <a:r>
              <a:rPr lang="de-DE" sz="1400" dirty="0" smtClean="0"/>
              <a:t> / de </a:t>
            </a:r>
            <a:r>
              <a:rPr lang="de-DE" sz="1400" dirty="0" err="1" smtClean="0"/>
              <a:t>poing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de </a:t>
            </a:r>
            <a:r>
              <a:rPr lang="de-DE" sz="1400" dirty="0" err="1" smtClean="0"/>
              <a:t>feu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de </a:t>
            </a:r>
            <a:r>
              <a:rPr lang="de-DE" sz="1400" dirty="0" err="1" smtClean="0"/>
              <a:t>frein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 smtClean="0"/>
              <a:t>coup</a:t>
            </a:r>
            <a:r>
              <a:rPr lang="de-DE" sz="1400" dirty="0" smtClean="0"/>
              <a:t> de </a:t>
            </a:r>
            <a:r>
              <a:rPr lang="de-DE" sz="1400" dirty="0" err="1" smtClean="0"/>
              <a:t>soleil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de </a:t>
            </a:r>
            <a:r>
              <a:rPr lang="de-DE" sz="1400" dirty="0" err="1" smtClean="0"/>
              <a:t>théâtre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</a:t>
            </a:r>
            <a:r>
              <a:rPr lang="de-DE" sz="1400" dirty="0" err="1" smtClean="0"/>
              <a:t>d‘état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</a:t>
            </a:r>
            <a:r>
              <a:rPr lang="de-DE" sz="1400" dirty="0" err="1" smtClean="0"/>
              <a:t>d‘oeil</a:t>
            </a:r>
            <a:r>
              <a:rPr lang="de-DE" sz="1400" dirty="0" smtClean="0"/>
              <a:t> </a:t>
            </a:r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de </a:t>
            </a:r>
            <a:r>
              <a:rPr lang="de-DE" sz="1400" dirty="0" err="1" smtClean="0"/>
              <a:t>sonnette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de </a:t>
            </a:r>
            <a:r>
              <a:rPr lang="de-DE" sz="1400" dirty="0" err="1" smtClean="0"/>
              <a:t>main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de </a:t>
            </a:r>
            <a:r>
              <a:rPr lang="de-DE" sz="1400" dirty="0" err="1" smtClean="0"/>
              <a:t>balai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c</a:t>
            </a:r>
            <a:r>
              <a:rPr lang="de-DE" sz="1400" dirty="0" err="1" smtClean="0"/>
              <a:t>oup</a:t>
            </a:r>
            <a:r>
              <a:rPr lang="de-DE" sz="1400" dirty="0" smtClean="0"/>
              <a:t> de </a:t>
            </a:r>
            <a:r>
              <a:rPr lang="de-DE" sz="1400" dirty="0" err="1" smtClean="0"/>
              <a:t>téléphone</a:t>
            </a:r>
            <a:r>
              <a:rPr lang="de-DE" sz="1400" dirty="0" smtClean="0"/>
              <a:t> / de </a:t>
            </a:r>
            <a:r>
              <a:rPr lang="de-DE" sz="1400" dirty="0" err="1" smtClean="0"/>
              <a:t>fil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err="1"/>
              <a:t>b</a:t>
            </a:r>
            <a:r>
              <a:rPr lang="de-DE" sz="1400" dirty="0" err="1" smtClean="0"/>
              <a:t>oire</a:t>
            </a:r>
            <a:r>
              <a:rPr lang="de-DE" sz="1400" dirty="0" smtClean="0"/>
              <a:t> </a:t>
            </a:r>
            <a:r>
              <a:rPr lang="de-DE" sz="1400" dirty="0" err="1" smtClean="0"/>
              <a:t>un</a:t>
            </a:r>
            <a:r>
              <a:rPr lang="de-DE" sz="1400" dirty="0" smtClean="0"/>
              <a:t> </a:t>
            </a:r>
            <a:r>
              <a:rPr lang="de-DE" sz="1400" dirty="0" err="1" smtClean="0"/>
              <a:t>coup</a:t>
            </a:r>
            <a:endParaRPr lang="de-DE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6137B-F743-4D1B-A31B-B9A455ED060D}" type="slidenum">
              <a:rPr lang="nl-NL" smtClean="0"/>
              <a:pPr>
                <a:defRPr/>
              </a:pPr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760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für zwei </a:t>
            </a:r>
            <a:r>
              <a:rPr lang="de-DE" dirty="0" err="1" smtClean="0"/>
              <a:t>niedrigfrequente</a:t>
            </a:r>
            <a:r>
              <a:rPr lang="de-DE" dirty="0" smtClean="0"/>
              <a:t> Items: </a:t>
            </a:r>
            <a:r>
              <a:rPr lang="de-DE" i="1" dirty="0" err="1" smtClean="0"/>
              <a:t>entourage</a:t>
            </a:r>
            <a:r>
              <a:rPr lang="de-DE" i="1" dirty="0" smtClean="0"/>
              <a:t> </a:t>
            </a:r>
            <a:r>
              <a:rPr lang="de-DE" dirty="0" smtClean="0"/>
              <a:t>(3000)/</a:t>
            </a:r>
            <a:r>
              <a:rPr lang="de-DE" dirty="0" err="1" smtClean="0"/>
              <a:t>concentration</a:t>
            </a:r>
            <a:r>
              <a:rPr lang="de-DE" dirty="0" smtClean="0"/>
              <a:t> (2800)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4146226"/>
              </p:ext>
            </p:extLst>
          </p:nvPr>
        </p:nvGraphicFramePr>
        <p:xfrm>
          <a:off x="683568" y="3068960"/>
          <a:ext cx="779877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389"/>
                <a:gridCol w="3899389"/>
              </a:tblGrid>
              <a:tr h="435280"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entourage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proche</a:t>
                      </a:r>
                      <a:r>
                        <a:rPr lang="de-DE" baseline="0" dirty="0" smtClean="0"/>
                        <a:t> / </a:t>
                      </a:r>
                      <a:r>
                        <a:rPr lang="de-DE" baseline="0" dirty="0" err="1" smtClean="0"/>
                        <a:t>dans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l‘entourage</a:t>
                      </a:r>
                      <a:r>
                        <a:rPr lang="de-DE" baseline="0" dirty="0" smtClean="0"/>
                        <a:t> de</a:t>
                      </a:r>
                      <a:endParaRPr lang="de-DE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TGAW: -</a:t>
                      </a:r>
                      <a:endParaRPr lang="de-DE" dirty="0"/>
                    </a:p>
                  </a:txBody>
                  <a:tcPr marL="68580" marR="68580"/>
                </a:tc>
              </a:tr>
              <a:tr h="1085948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garder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concentration</a:t>
                      </a:r>
                      <a:endParaRPr lang="de-DE" baseline="0" dirty="0" smtClean="0"/>
                    </a:p>
                    <a:p>
                      <a:r>
                        <a:rPr lang="de-DE" baseline="0" dirty="0" err="1" smtClean="0"/>
                        <a:t>demander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une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grande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concentration</a:t>
                      </a:r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(vs. Schriftsprache: z.B. </a:t>
                      </a:r>
                      <a:r>
                        <a:rPr lang="de-DE" i="1" baseline="0" dirty="0" err="1" smtClean="0"/>
                        <a:t>concentration</a:t>
                      </a:r>
                      <a:r>
                        <a:rPr lang="de-DE" i="1" baseline="0" dirty="0" smtClean="0"/>
                        <a:t> </a:t>
                      </a:r>
                      <a:r>
                        <a:rPr lang="de-DE" i="1" baseline="0" dirty="0" err="1" smtClean="0"/>
                        <a:t>élevée</a:t>
                      </a:r>
                      <a:r>
                        <a:rPr lang="de-DE" i="1" baseline="0" dirty="0" smtClean="0"/>
                        <a:t> en </a:t>
                      </a:r>
                      <a:r>
                        <a:rPr lang="de-DE" i="1" baseline="0" dirty="0" err="1" smtClean="0"/>
                        <a:t>cholestérol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concentration</a:t>
                      </a:r>
                      <a:r>
                        <a:rPr lang="de-DE" baseline="0" dirty="0" smtClean="0"/>
                        <a:t> Ballung</a:t>
                      </a:r>
                    </a:p>
                    <a:p>
                      <a:r>
                        <a:rPr lang="de-DE" baseline="0" dirty="0" err="1" smtClean="0"/>
                        <a:t>un</a:t>
                      </a:r>
                      <a:r>
                        <a:rPr lang="de-DE" baseline="0" dirty="0" smtClean="0"/>
                        <a:t> camp de </a:t>
                      </a:r>
                      <a:r>
                        <a:rPr lang="de-DE" baseline="0" dirty="0" err="1" smtClean="0"/>
                        <a:t>concentration</a:t>
                      </a:r>
                      <a:endParaRPr lang="de-DE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287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 smtClean="0"/>
              <a:t>Alternativer Tafelanschrieb in Semantisierungsphasen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dirty="0" smtClean="0"/>
              <a:t>English G 2000, S. 75/A11: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de-DE" dirty="0" smtClean="0"/>
              <a:t>our au pair </a:t>
            </a:r>
            <a:r>
              <a:rPr lang="en-GB" altLang="de-DE" u="sng" dirty="0" smtClean="0"/>
              <a:t>makes</a:t>
            </a:r>
            <a:r>
              <a:rPr lang="en-GB" altLang="de-DE" dirty="0" smtClean="0"/>
              <a:t> us </a:t>
            </a:r>
            <a:r>
              <a:rPr lang="en-GB" altLang="de-DE" u="sng" dirty="0" smtClean="0"/>
              <a:t>      </a:t>
            </a:r>
            <a:r>
              <a:rPr lang="en-GB" altLang="de-DE" dirty="0" smtClean="0"/>
              <a:t> </a:t>
            </a:r>
            <a:r>
              <a:rPr lang="en-GB" altLang="de-DE" dirty="0" smtClean="0">
                <a:solidFill>
                  <a:schemeClr val="accent2"/>
                </a:solidFill>
              </a:rPr>
              <a:t>breakfast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de-DE" dirty="0" smtClean="0"/>
              <a:t>I </a:t>
            </a:r>
            <a:r>
              <a:rPr lang="en-GB" altLang="de-DE" dirty="0" smtClean="0">
                <a:solidFill>
                  <a:schemeClr val="accent2"/>
                </a:solidFill>
              </a:rPr>
              <a:t>get up</a:t>
            </a:r>
            <a:r>
              <a:rPr lang="en-GB" altLang="de-DE" dirty="0" smtClean="0"/>
              <a:t> at half past six</a:t>
            </a:r>
            <a:endParaRPr lang="de-DE" altLang="de-DE" u="sng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de-DE" u="sng" dirty="0" smtClean="0"/>
              <a:t>in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smtClean="0">
                <a:solidFill>
                  <a:schemeClr val="accent2"/>
                </a:solidFill>
              </a:rPr>
              <a:t>park</a:t>
            </a:r>
          </a:p>
          <a:p>
            <a:pPr eaLnBrk="1" hangingPunct="1">
              <a:lnSpc>
                <a:spcPct val="90000"/>
              </a:lnSpc>
            </a:pPr>
            <a:endParaRPr lang="de-DE" altLang="de-DE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dirty="0" smtClean="0">
                <a:solidFill>
                  <a:schemeClr val="accent2"/>
                </a:solidFill>
              </a:rPr>
              <a:t>beachtet Konstruktionshaftigkeit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dirty="0" smtClean="0">
                <a:solidFill>
                  <a:schemeClr val="accent2"/>
                </a:solidFill>
              </a:rPr>
              <a:t>verwendet „</a:t>
            </a:r>
            <a:r>
              <a:rPr lang="de-DE" altLang="de-DE" dirty="0" err="1" smtClean="0">
                <a:solidFill>
                  <a:schemeClr val="accent2"/>
                </a:solidFill>
              </a:rPr>
              <a:t>input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enhancement</a:t>
            </a:r>
            <a:r>
              <a:rPr lang="de-DE" altLang="de-DE" dirty="0" smtClean="0">
                <a:solidFill>
                  <a:schemeClr val="accent2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42467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Reichhaltiges Input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1400" smtClean="0"/>
              <a:t>Selbst bei einfachsten Wörtern Variabilität auf Arbeitsblättern und in der Unterrichtssprache anstreben, z.B. mit Bezug auf English G 2000/A1 und das Wort </a:t>
            </a:r>
            <a:r>
              <a:rPr lang="de-DE" altLang="de-DE" sz="1400" i="1" smtClean="0"/>
              <a:t>breakfast</a:t>
            </a:r>
            <a:r>
              <a:rPr lang="de-DE" altLang="de-DE" sz="14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/>
              <a:t>s.o. has/eats </a:t>
            </a:r>
            <a:r>
              <a:rPr lang="en-GB" altLang="de-DE" sz="1200" smtClean="0">
                <a:solidFill>
                  <a:schemeClr val="accent2"/>
                </a:solidFill>
              </a:rPr>
              <a:t>breakfast</a:t>
            </a:r>
            <a:r>
              <a:rPr lang="en-GB" altLang="de-DE" sz="12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/>
              <a:t>(have/eat) a + ADJ + </a:t>
            </a:r>
            <a:r>
              <a:rPr lang="en-GB" altLang="de-DE" sz="1200" smtClean="0">
                <a:solidFill>
                  <a:schemeClr val="accent2"/>
                </a:solidFill>
              </a:rPr>
              <a:t>breakfast</a:t>
            </a:r>
            <a:r>
              <a:rPr lang="en-GB" altLang="de-DE" sz="1200" smtClean="0"/>
              <a:t> (z.B. </a:t>
            </a:r>
            <a:r>
              <a:rPr lang="en-GB" altLang="de-DE" sz="1200" i="1" smtClean="0"/>
              <a:t>I usually stop for a </a:t>
            </a:r>
            <a:r>
              <a:rPr lang="en-GB" altLang="de-DE" sz="1200" i="1" u="sng" smtClean="0"/>
              <a:t>quick</a:t>
            </a:r>
            <a:r>
              <a:rPr lang="en-GB" altLang="de-DE" sz="1200" i="1" smtClean="0"/>
              <a:t> breakfast at Mc Donald’s</a:t>
            </a:r>
            <a:r>
              <a:rPr lang="en-GB" altLang="de-DE" sz="1200" smtClean="0"/>
              <a:t>, </a:t>
            </a:r>
            <a:r>
              <a:rPr lang="en-GB" altLang="de-DE" sz="1200" i="1" smtClean="0"/>
              <a:t>I like a </a:t>
            </a:r>
            <a:r>
              <a:rPr lang="en-GB" altLang="de-DE" sz="1200" i="1" u="sng" smtClean="0"/>
              <a:t>big</a:t>
            </a:r>
            <a:r>
              <a:rPr lang="en-GB" altLang="de-DE" sz="1200" i="1" smtClean="0"/>
              <a:t> breakfast</a:t>
            </a:r>
            <a:r>
              <a:rPr lang="en-GB" altLang="de-DE" sz="12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/>
              <a:t>a </a:t>
            </a:r>
            <a:r>
              <a:rPr lang="en-GB" altLang="de-DE" sz="1200" smtClean="0">
                <a:solidFill>
                  <a:schemeClr val="accent2"/>
                </a:solidFill>
              </a:rPr>
              <a:t>breakfast</a:t>
            </a:r>
            <a:r>
              <a:rPr lang="en-GB" altLang="de-DE" sz="1200" smtClean="0"/>
              <a:t> of NP(foodstuff) (z.B. </a:t>
            </a:r>
            <a:r>
              <a:rPr lang="en-GB" altLang="de-DE" sz="1200" i="1" smtClean="0"/>
              <a:t>a breakfast of fresh milk and eggs</a:t>
            </a:r>
            <a:r>
              <a:rPr lang="en-GB" altLang="de-DE" sz="12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/>
              <a:t>s.o. is at </a:t>
            </a:r>
            <a:r>
              <a:rPr lang="en-GB" altLang="de-DE" sz="1200" smtClean="0">
                <a:solidFill>
                  <a:schemeClr val="accent2"/>
                </a:solidFill>
              </a:rPr>
              <a:t>breakfast</a:t>
            </a:r>
            <a:r>
              <a:rPr lang="en-GB" altLang="de-DE" sz="1200" smtClean="0"/>
              <a:t> (z.B. </a:t>
            </a:r>
            <a:r>
              <a:rPr lang="en-GB" altLang="de-DE" sz="1200" i="1" smtClean="0"/>
              <a:t>Susan, you weren’t at breakfast</a:t>
            </a:r>
            <a:r>
              <a:rPr lang="en-GB" altLang="de-DE" sz="1200" smtClean="0"/>
              <a:t>!)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>
                <a:solidFill>
                  <a:schemeClr val="accent2"/>
                </a:solidFill>
              </a:rPr>
              <a:t>breakfast</a:t>
            </a:r>
            <a:r>
              <a:rPr lang="en-GB" altLang="de-DE" sz="1200" smtClean="0"/>
              <a:t> waits for s.o. (z.B. </a:t>
            </a:r>
            <a:r>
              <a:rPr lang="en-GB" altLang="de-DE" sz="1200" i="1" smtClean="0"/>
              <a:t>Then I go to the kitchen, where breakfast waits for me</a:t>
            </a:r>
            <a:r>
              <a:rPr lang="en-GB" altLang="de-DE" sz="1200" smtClean="0"/>
              <a:t>)</a:t>
            </a:r>
            <a:endParaRPr lang="de-DE" altLang="de-DE" sz="1200" smtClean="0"/>
          </a:p>
          <a:p>
            <a:pPr eaLnBrk="1" hangingPunct="1">
              <a:lnSpc>
                <a:spcPct val="80000"/>
              </a:lnSpc>
            </a:pPr>
            <a:r>
              <a:rPr lang="de-DE" altLang="de-DE" sz="1200" smtClean="0">
                <a:solidFill>
                  <a:schemeClr val="accent2"/>
                </a:solidFill>
              </a:rPr>
              <a:t>breakfast</a:t>
            </a:r>
            <a:r>
              <a:rPr lang="de-DE" altLang="de-DE" sz="1200" smtClean="0"/>
              <a:t> in bed (-&gt; im D. normalerweise verbal: frühstücken im Bett)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200" smtClean="0"/>
              <a:t>s.o. brings/takes s.o. </a:t>
            </a:r>
            <a:r>
              <a:rPr lang="de-DE" altLang="de-DE" sz="1200" smtClean="0">
                <a:solidFill>
                  <a:schemeClr val="accent2"/>
                </a:solidFill>
              </a:rPr>
              <a:t>breakfast</a:t>
            </a:r>
            <a:r>
              <a:rPr lang="de-DE" altLang="de-DE" sz="1200" smtClean="0"/>
              <a:t> in bed (-&gt; D.: j-m bringt j-mdem das Frühstück </a:t>
            </a:r>
            <a:r>
              <a:rPr lang="de-DE" altLang="de-DE" sz="1200" u="sng" smtClean="0"/>
              <a:t>ans</a:t>
            </a:r>
            <a:r>
              <a:rPr lang="de-DE" altLang="de-DE" sz="1200" smtClean="0"/>
              <a:t> Bett)</a:t>
            </a:r>
            <a:endParaRPr lang="en-GB" altLang="de-DE" sz="1200" smtClean="0"/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/>
              <a:t>s.o. needs </a:t>
            </a:r>
            <a:r>
              <a:rPr lang="en-GB" altLang="de-DE" sz="1200" smtClean="0">
                <a:solidFill>
                  <a:schemeClr val="accent2"/>
                </a:solidFill>
              </a:rPr>
              <a:t>breakfast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/>
              <a:t>s.o. has/eats their </a:t>
            </a:r>
            <a:r>
              <a:rPr lang="en-GB" altLang="de-DE" sz="1200" smtClean="0">
                <a:solidFill>
                  <a:schemeClr val="accent2"/>
                </a:solidFill>
              </a:rPr>
              <a:t>breakfast</a:t>
            </a:r>
            <a:r>
              <a:rPr lang="en-GB" altLang="de-DE" sz="12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/>
              <a:t>s.o. finishes their </a:t>
            </a:r>
            <a:r>
              <a:rPr lang="en-GB" altLang="de-DE" sz="1200" smtClean="0">
                <a:solidFill>
                  <a:schemeClr val="accent2"/>
                </a:solidFill>
              </a:rPr>
              <a:t>breakfast</a:t>
            </a:r>
            <a:r>
              <a:rPr lang="en-GB" altLang="de-DE" sz="1200" smtClean="0"/>
              <a:t> (z.B. </a:t>
            </a:r>
            <a:r>
              <a:rPr lang="en-GB" altLang="de-DE" sz="1200" i="1" smtClean="0"/>
              <a:t>you’ve got to finish your breakfast before you leave for school</a:t>
            </a:r>
            <a:r>
              <a:rPr lang="en-GB" altLang="de-DE" sz="12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>
                <a:solidFill>
                  <a:schemeClr val="accent2"/>
                </a:solidFill>
              </a:rPr>
              <a:t>breakfast</a:t>
            </a:r>
            <a:r>
              <a:rPr lang="en-GB" altLang="de-DE" sz="1200" smtClean="0"/>
              <a:t> + to be + ready (z.B. </a:t>
            </a:r>
            <a:r>
              <a:rPr lang="en-GB" altLang="de-DE" sz="1200" i="1" smtClean="0"/>
              <a:t>when I get up, breakfast is ready</a:t>
            </a:r>
            <a:r>
              <a:rPr lang="en-GB" altLang="de-DE" sz="12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/>
              <a:t>make/cook/buy/prepare (s.o.) (some) </a:t>
            </a:r>
            <a:r>
              <a:rPr lang="en-GB" altLang="de-DE" sz="1200" smtClean="0">
                <a:solidFill>
                  <a:schemeClr val="accent2"/>
                </a:solidFill>
              </a:rPr>
              <a:t>breakfast</a:t>
            </a:r>
            <a:r>
              <a:rPr lang="en-GB" altLang="de-DE" sz="1200" smtClean="0"/>
              <a:t> (z.B. </a:t>
            </a:r>
            <a:r>
              <a:rPr lang="en-GB" altLang="de-DE" sz="1200" i="1" smtClean="0"/>
              <a:t>does your mum make you breakfast</a:t>
            </a:r>
            <a:r>
              <a:rPr lang="en-GB" altLang="de-DE" sz="1200" smtClean="0"/>
              <a:t>?)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/>
              <a:t>sit down to </a:t>
            </a:r>
            <a:r>
              <a:rPr lang="en-GB" altLang="de-DE" sz="1200" smtClean="0">
                <a:solidFill>
                  <a:schemeClr val="accent2"/>
                </a:solidFill>
              </a:rPr>
              <a:t>breakfast</a:t>
            </a:r>
            <a:r>
              <a:rPr lang="en-GB" altLang="de-DE" sz="1200" smtClean="0"/>
              <a:t> (z.B. </a:t>
            </a:r>
            <a:r>
              <a:rPr lang="en-GB" altLang="de-DE" sz="1200" i="1" smtClean="0"/>
              <a:t>do you all sit down to breakfast at home</a:t>
            </a:r>
            <a:r>
              <a:rPr lang="en-GB" altLang="de-DE" sz="1200" smtClean="0"/>
              <a:t>?)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/>
              <a:t>without </a:t>
            </a:r>
            <a:r>
              <a:rPr lang="en-GB" altLang="de-DE" sz="1200" smtClean="0">
                <a:solidFill>
                  <a:schemeClr val="accent2"/>
                </a:solidFill>
              </a:rPr>
              <a:t>breakfast</a:t>
            </a:r>
            <a:r>
              <a:rPr lang="en-GB" altLang="de-DE" sz="1200" smtClean="0"/>
              <a:t> (z.B. </a:t>
            </a:r>
            <a:r>
              <a:rPr lang="en-GB" altLang="de-DE" sz="1200" i="1" smtClean="0"/>
              <a:t>Did you come to school without breakfast</a:t>
            </a:r>
            <a:r>
              <a:rPr lang="en-GB" altLang="de-DE" sz="1200" smtClean="0"/>
              <a:t>?)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/>
              <a:t>(sit at) the </a:t>
            </a:r>
            <a:r>
              <a:rPr lang="en-GB" altLang="de-DE" sz="1200" smtClean="0">
                <a:solidFill>
                  <a:schemeClr val="accent2"/>
                </a:solidFill>
              </a:rPr>
              <a:t>breakfast table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/>
              <a:t>at </a:t>
            </a:r>
            <a:r>
              <a:rPr lang="en-GB" altLang="de-DE" sz="1200" smtClean="0">
                <a:solidFill>
                  <a:schemeClr val="accent2"/>
                </a:solidFill>
              </a:rPr>
              <a:t>breakfast</a:t>
            </a:r>
            <a:r>
              <a:rPr lang="en-GB" altLang="de-DE" sz="1200" smtClean="0"/>
              <a:t> / over </a:t>
            </a:r>
            <a:r>
              <a:rPr lang="en-GB" altLang="de-DE" sz="1200" smtClean="0">
                <a:solidFill>
                  <a:schemeClr val="accent2"/>
                </a:solidFill>
              </a:rPr>
              <a:t>breakfast/lunch/dinner</a:t>
            </a:r>
            <a:r>
              <a:rPr lang="en-GB" altLang="de-DE" sz="1200" smtClean="0"/>
              <a:t> (= beim Frühstück; z.B. </a:t>
            </a:r>
            <a:r>
              <a:rPr lang="en-GB" altLang="de-DE" sz="1200" i="1" smtClean="0"/>
              <a:t>I listen to the BBC news over breakfast</a:t>
            </a:r>
            <a:r>
              <a:rPr lang="en-GB" altLang="de-DE" sz="12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/>
              <a:t>for </a:t>
            </a:r>
            <a:r>
              <a:rPr lang="en-GB" altLang="de-DE" sz="1200" smtClean="0">
                <a:solidFill>
                  <a:schemeClr val="accent2"/>
                </a:solidFill>
              </a:rPr>
              <a:t>breakfast</a:t>
            </a:r>
            <a:r>
              <a:rPr lang="en-GB" altLang="de-DE" sz="1200" smtClean="0"/>
              <a:t> (= zum Frühstück; z.B. </a:t>
            </a:r>
            <a:r>
              <a:rPr lang="en-GB" altLang="de-DE" sz="1200" i="1" smtClean="0"/>
              <a:t>my father never joins us for breakfast</a:t>
            </a:r>
            <a:r>
              <a:rPr lang="en-GB" altLang="de-DE" sz="1200" smtClean="0"/>
              <a:t>, </a:t>
            </a:r>
            <a:r>
              <a:rPr lang="en-GB" altLang="de-DE" sz="1200" i="1" smtClean="0"/>
              <a:t>what do you normally have for breakfast?</a:t>
            </a:r>
            <a:r>
              <a:rPr lang="en-GB" altLang="de-DE" sz="12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200" smtClean="0"/>
              <a:t>by </a:t>
            </a:r>
            <a:r>
              <a:rPr lang="en-GB" altLang="de-DE" sz="1200" smtClean="0">
                <a:solidFill>
                  <a:schemeClr val="accent2"/>
                </a:solidFill>
              </a:rPr>
              <a:t>breakfast/lunch/dinner</a:t>
            </a:r>
            <a:r>
              <a:rPr lang="en-GB" altLang="de-DE" sz="1200" smtClean="0"/>
              <a:t>/... [a. by </a:t>
            </a:r>
            <a:r>
              <a:rPr lang="en-GB" altLang="de-DE" sz="1200" smtClean="0">
                <a:solidFill>
                  <a:schemeClr val="accent2"/>
                </a:solidFill>
              </a:rPr>
              <a:t>breakfast time</a:t>
            </a:r>
            <a:r>
              <a:rPr lang="en-GB" altLang="de-DE" sz="1200" smtClean="0"/>
              <a:t>] (z.B. </a:t>
            </a:r>
            <a:r>
              <a:rPr lang="en-GB" altLang="de-DE" sz="1200" i="1" smtClean="0"/>
              <a:t>my father is usually back by breakfast</a:t>
            </a:r>
            <a:r>
              <a:rPr lang="en-GB" altLang="de-DE" sz="1200" smtClean="0"/>
              <a:t>)</a:t>
            </a:r>
            <a:r>
              <a:rPr lang="de-DE" altLang="de-DE" sz="12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155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Konstruktionen ergänzen (Green Line 5)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 err="1"/>
              <a:t>f</a:t>
            </a:r>
            <a:r>
              <a:rPr lang="de-DE" sz="1600" dirty="0" err="1" smtClean="0"/>
              <a:t>eel</a:t>
            </a:r>
            <a:r>
              <a:rPr lang="de-DE" sz="1600" dirty="0" smtClean="0"/>
              <a:t> (</a:t>
            </a:r>
            <a:r>
              <a:rPr lang="de-DE" sz="1600" dirty="0" err="1" smtClean="0"/>
              <a:t>huge</a:t>
            </a:r>
            <a:r>
              <a:rPr lang="de-DE" sz="1600" dirty="0" smtClean="0"/>
              <a:t>/terrible) </a:t>
            </a:r>
            <a:r>
              <a:rPr lang="de-DE" sz="1600" dirty="0" err="1" smtClean="0"/>
              <a:t>guilt</a:t>
            </a:r>
            <a:r>
              <a:rPr lang="de-DE" sz="1600" dirty="0" smtClean="0"/>
              <a:t> (</a:t>
            </a:r>
            <a:r>
              <a:rPr lang="de-DE" sz="1600" dirty="0" err="1" smtClean="0"/>
              <a:t>about</a:t>
            </a:r>
            <a:r>
              <a:rPr lang="de-DE" sz="1600" dirty="0"/>
              <a:t> </a:t>
            </a:r>
            <a:r>
              <a:rPr lang="de-DE" sz="1600" dirty="0" err="1" smtClean="0"/>
              <a:t>sth</a:t>
            </a:r>
            <a:r>
              <a:rPr lang="de-DE" sz="1600" dirty="0" smtClean="0"/>
              <a:t>)</a:t>
            </a:r>
          </a:p>
          <a:p>
            <a:pPr marL="0" indent="0">
              <a:buNone/>
            </a:pPr>
            <a:r>
              <a:rPr lang="de-DE" sz="1600" dirty="0" err="1" smtClean="0"/>
              <a:t>confident</a:t>
            </a:r>
            <a:r>
              <a:rPr lang="de-DE" sz="1600" dirty="0" smtClean="0"/>
              <a:t> in </a:t>
            </a:r>
            <a:r>
              <a:rPr lang="de-DE" sz="1600" dirty="0" err="1" smtClean="0"/>
              <a:t>one‘s</a:t>
            </a:r>
            <a:r>
              <a:rPr lang="de-DE" sz="1600" dirty="0" smtClean="0"/>
              <a:t> </a:t>
            </a:r>
            <a:r>
              <a:rPr lang="de-DE" sz="1600" dirty="0" err="1" smtClean="0"/>
              <a:t>abilities</a:t>
            </a:r>
            <a:r>
              <a:rPr lang="de-DE" sz="1600" dirty="0" smtClean="0"/>
              <a:t> / </a:t>
            </a:r>
            <a:r>
              <a:rPr lang="de-DE" sz="1600" dirty="0" err="1" smtClean="0"/>
              <a:t>skills</a:t>
            </a:r>
            <a:r>
              <a:rPr lang="de-DE" sz="1600" dirty="0" smtClean="0"/>
              <a:t> / </a:t>
            </a:r>
            <a:r>
              <a:rPr lang="de-DE" sz="1600" dirty="0" err="1" smtClean="0"/>
              <a:t>performance</a:t>
            </a:r>
            <a:r>
              <a:rPr lang="de-DE" sz="1600" dirty="0" smtClean="0"/>
              <a:t> / in V-</a:t>
            </a:r>
            <a:r>
              <a:rPr lang="de-DE" sz="1600" dirty="0" err="1" smtClean="0"/>
              <a:t>ing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-&gt; </a:t>
            </a:r>
            <a:r>
              <a:rPr lang="de-DE" sz="1600" dirty="0" err="1" smtClean="0"/>
              <a:t>disappointed</a:t>
            </a:r>
            <a:r>
              <a:rPr lang="de-DE" sz="1600" dirty="0" smtClean="0"/>
              <a:t>, </a:t>
            </a:r>
            <a:r>
              <a:rPr lang="de-DE" sz="1600" dirty="0" err="1" smtClean="0"/>
              <a:t>comfortable</a:t>
            </a:r>
            <a:r>
              <a:rPr lang="de-DE" sz="1600" dirty="0" smtClean="0"/>
              <a:t>, </a:t>
            </a:r>
            <a:r>
              <a:rPr lang="de-DE" sz="1600" dirty="0" err="1" smtClean="0"/>
              <a:t>nervous</a:t>
            </a:r>
            <a:r>
              <a:rPr lang="de-DE" sz="1600" dirty="0" smtClean="0"/>
              <a:t> in </a:t>
            </a:r>
            <a:r>
              <a:rPr lang="de-DE" sz="1600" dirty="0" err="1" smtClean="0"/>
              <a:t>sth</a:t>
            </a:r>
            <a:endParaRPr lang="de-DE" sz="16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6137B-F743-4D1B-A31B-B9A455ED060D}" type="slidenum">
              <a:rPr lang="nl-NL" smtClean="0"/>
              <a:pPr>
                <a:defRPr/>
              </a:pPr>
              <a:t>46</a:t>
            </a:fld>
            <a:endParaRPr lang="nl-NL"/>
          </a:p>
        </p:txBody>
      </p:sp>
      <p:pic>
        <p:nvPicPr>
          <p:cNvPr id="7170" name="Picture 2" descr="C:\Users\dsiepman\AppData\Local\Temp\IMG_3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3567" y="2114852"/>
            <a:ext cx="3672409" cy="397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58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Konstruktionen ergänzen (Green Line 5)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3810000" cy="41148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(</a:t>
            </a:r>
            <a:r>
              <a:rPr lang="de-DE" dirty="0" err="1" smtClean="0"/>
              <a:t>sth</a:t>
            </a:r>
            <a:r>
              <a:rPr lang="de-DE" dirty="0" smtClean="0"/>
              <a:t>: </a:t>
            </a:r>
            <a:r>
              <a:rPr lang="de-DE" i="1" dirty="0" err="1" smtClean="0"/>
              <a:t>feature</a:t>
            </a:r>
            <a:r>
              <a:rPr lang="de-DE" i="1" dirty="0" smtClean="0"/>
              <a:t>/</a:t>
            </a:r>
            <a:r>
              <a:rPr lang="de-DE" i="1" dirty="0" err="1" smtClean="0"/>
              <a:t>quality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sth</a:t>
            </a:r>
            <a:endParaRPr lang="de-DE" dirty="0" smtClean="0"/>
          </a:p>
          <a:p>
            <a:pPr marL="0" indent="0">
              <a:buNone/>
            </a:pPr>
            <a:r>
              <a:rPr lang="de-DE" sz="1800" dirty="0" err="1"/>
              <a:t>a</a:t>
            </a:r>
            <a:r>
              <a:rPr lang="de-DE" sz="1800" dirty="0" err="1" smtClean="0"/>
              <a:t>spect</a:t>
            </a:r>
            <a:r>
              <a:rPr lang="de-DE" sz="1800" dirty="0" smtClean="0"/>
              <a:t>, </a:t>
            </a:r>
            <a:r>
              <a:rPr lang="de-DE" sz="1800" dirty="0" err="1" smtClean="0"/>
              <a:t>dimension</a:t>
            </a:r>
            <a:r>
              <a:rPr lang="de-DE" sz="1800" dirty="0" smtClean="0"/>
              <a:t>, </a:t>
            </a:r>
            <a:r>
              <a:rPr lang="de-DE" sz="1800" dirty="0" err="1" smtClean="0"/>
              <a:t>side</a:t>
            </a:r>
            <a:r>
              <a:rPr lang="de-DE" sz="1800" dirty="0" smtClean="0"/>
              <a:t>, </a:t>
            </a:r>
            <a:r>
              <a:rPr lang="de-DE" sz="1800" dirty="0" err="1" smtClean="0"/>
              <a:t>element</a:t>
            </a:r>
            <a:r>
              <a:rPr lang="de-DE" sz="1800" dirty="0" smtClean="0"/>
              <a:t>, </a:t>
            </a:r>
            <a:r>
              <a:rPr lang="de-DE" sz="1800" dirty="0" err="1" smtClean="0"/>
              <a:t>flavour</a:t>
            </a:r>
            <a:r>
              <a:rPr lang="de-DE" sz="1800" dirty="0" smtClean="0"/>
              <a:t>, </a:t>
            </a:r>
            <a:r>
              <a:rPr lang="de-DE" sz="1800" dirty="0" err="1" smtClean="0"/>
              <a:t>pattern</a:t>
            </a: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I </a:t>
            </a:r>
            <a:r>
              <a:rPr lang="de-DE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 smtClean="0"/>
              <a:t>understand</a:t>
            </a:r>
            <a:r>
              <a:rPr lang="de-DE" sz="1800" dirty="0" smtClean="0"/>
              <a:t> / </a:t>
            </a:r>
            <a:r>
              <a:rPr lang="de-DE" sz="1800" dirty="0" err="1" smtClean="0"/>
              <a:t>see</a:t>
            </a:r>
            <a:r>
              <a:rPr lang="de-DE" sz="1800" dirty="0" smtClean="0"/>
              <a:t> / </a:t>
            </a:r>
            <a:r>
              <a:rPr lang="de-DE" sz="1800" dirty="0" err="1" smtClean="0"/>
              <a:t>feel</a:t>
            </a:r>
            <a:r>
              <a:rPr lang="de-DE" sz="1800" dirty="0" smtClean="0"/>
              <a:t> / …</a:t>
            </a:r>
            <a:endParaRPr lang="de-DE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6137B-F743-4D1B-A31B-B9A455ED060D}" type="slidenum">
              <a:rPr lang="nl-NL" smtClean="0"/>
              <a:pPr>
                <a:defRPr/>
              </a:pPr>
              <a:t>47</a:t>
            </a:fld>
            <a:endParaRPr lang="nl-NL"/>
          </a:p>
        </p:txBody>
      </p:sp>
      <p:pic>
        <p:nvPicPr>
          <p:cNvPr id="8196" name="Picture 4" descr="C:\Users\dsiepman\AppData\Local\Temp\IMG_3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512" y="2524336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44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i="1" dirty="0" err="1" smtClean="0"/>
              <a:t>il</a:t>
            </a:r>
            <a:r>
              <a:rPr lang="de-DE" i="1" dirty="0" smtClean="0"/>
              <a:t> y a</a:t>
            </a:r>
            <a:r>
              <a:rPr lang="de-DE" dirty="0" smtClean="0"/>
              <a:t>-Konstruktion </a:t>
            </a:r>
            <a:r>
              <a:rPr lang="de-DE" sz="2400" dirty="0" smtClean="0"/>
              <a:t>(</a:t>
            </a:r>
            <a:r>
              <a:rPr lang="de-DE" sz="2400" dirty="0" err="1" smtClean="0"/>
              <a:t>Lequy</a:t>
            </a:r>
            <a:r>
              <a:rPr lang="de-DE" sz="2400" dirty="0" smtClean="0"/>
              <a:t> 2004)</a:t>
            </a:r>
            <a:endParaRPr lang="de-DE" sz="240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345239"/>
              </p:ext>
            </p:extLst>
          </p:nvPr>
        </p:nvGraphicFramePr>
        <p:xfrm>
          <a:off x="755576" y="2492895"/>
          <a:ext cx="7272808" cy="313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404"/>
                <a:gridCol w="3636404"/>
              </a:tblGrid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Vorhandensein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il y a vraiment une barrière entre le prof et l’élève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Vorhandensein + spezifizierende Erläuterung (+ Relativsatz)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il y a seulement quatre personnes qui parlent anglais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Können als Möglichkeit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il y a beaucoup de châteaux à visiter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Bedürfnisse und Notwendigkeiten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il y a plein de courses à faire avant ce soir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Einrahmung des Themas 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et puis il y a tout qui meurt (= tout meurt), il y en a qui s’en foutent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907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Imparfait</a:t>
            </a:r>
            <a:r>
              <a:rPr lang="de-DE" dirty="0" smtClean="0"/>
              <a:t> vs. Passé </a:t>
            </a:r>
            <a:r>
              <a:rPr lang="de-DE" dirty="0" err="1" smtClean="0"/>
              <a:t>composé</a:t>
            </a:r>
            <a:r>
              <a:rPr lang="de-DE" dirty="0" smtClean="0"/>
              <a:t>: </a:t>
            </a:r>
            <a:r>
              <a:rPr lang="de-DE" dirty="0" err="1" smtClean="0"/>
              <a:t>konstruktioneller</a:t>
            </a:r>
            <a:r>
              <a:rPr lang="de-DE" dirty="0" smtClean="0"/>
              <a:t> Ansatz </a:t>
            </a:r>
            <a:r>
              <a:rPr lang="de-DE" sz="2800" dirty="0" smtClean="0"/>
              <a:t>(Wicher 2016)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Verbindung zwischen Aspekt und typischer Konstruktion: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49</a:t>
            </a:fld>
            <a:endParaRPr lang="nl-NL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4143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83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„Vokabeln“ und „Grammatik“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Both"/>
            </a:pPr>
            <a:r>
              <a:rPr lang="pt-BR" b="0" dirty="0" smtClean="0">
                <a:latin typeface="Meridien-Roman"/>
              </a:rPr>
              <a:t>– </a:t>
            </a:r>
            <a:r>
              <a:rPr lang="pt-BR" b="0" dirty="0">
                <a:latin typeface="Meridien-Roman"/>
              </a:rPr>
              <a:t>S – </a:t>
            </a:r>
            <a:r>
              <a:rPr lang="pt-BR" b="0" dirty="0" smtClean="0">
                <a:latin typeface="Meridien-Roman"/>
              </a:rPr>
              <a:t>V </a:t>
            </a:r>
            <a:r>
              <a:rPr lang="pt-BR" b="0" dirty="0">
                <a:latin typeface="Meridien-Roman"/>
              </a:rPr>
              <a:t>– </a:t>
            </a:r>
            <a:r>
              <a:rPr lang="pt-BR" b="0" dirty="0" smtClean="0">
                <a:latin typeface="Meridien-Roman"/>
              </a:rPr>
              <a:t>(O) </a:t>
            </a:r>
            <a:r>
              <a:rPr lang="pt-BR" b="0" dirty="0">
                <a:latin typeface="Meridien-Roman"/>
              </a:rPr>
              <a:t>– (A</a:t>
            </a:r>
            <a:r>
              <a:rPr lang="pt-BR" b="0" dirty="0" smtClean="0">
                <a:latin typeface="Meridien-Roman"/>
              </a:rPr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0" dirty="0" smtClean="0">
                <a:latin typeface="Meridien-Roman"/>
              </a:rPr>
              <a:t>+ Einzelwörter</a:t>
            </a:r>
          </a:p>
          <a:p>
            <a:pPr marL="0" indent="0">
              <a:buNone/>
            </a:pPr>
            <a:endParaRPr lang="de-DE" b="0" dirty="0">
              <a:latin typeface="Meridien-Roman"/>
            </a:endParaRPr>
          </a:p>
          <a:p>
            <a:pPr marL="0" indent="0">
              <a:buNone/>
            </a:pPr>
            <a:r>
              <a:rPr lang="de-DE" b="0" dirty="0" smtClean="0">
                <a:latin typeface="Meridien-Roman"/>
              </a:rPr>
              <a:t>= Sprachbeherrschung (?)</a:t>
            </a:r>
            <a:endParaRPr lang="pt-BR" b="0" dirty="0">
              <a:latin typeface="Meridien-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355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2132856"/>
            <a:ext cx="7772400" cy="1500187"/>
          </a:xfrm>
        </p:spPr>
        <p:txBody>
          <a:bodyPr/>
          <a:lstStyle/>
          <a:p>
            <a:r>
              <a:rPr lang="de-DE" sz="4000" cap="all" dirty="0"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3. </a:t>
            </a:r>
            <a:r>
              <a:rPr lang="de-DE" sz="4000" cap="all" dirty="0" err="1"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PopulÄre</a:t>
            </a:r>
            <a:r>
              <a:rPr lang="de-DE" sz="4000" cap="all" dirty="0"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 Irrtümer über Grammatik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40A2C-CBF5-4AD4-BF03-5A9A4A0B03C1}" type="slidenum">
              <a:rPr lang="nl-NL" smtClean="0"/>
              <a:pPr>
                <a:defRPr/>
              </a:pPr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757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Grammatik im Zeitalter des Kreationismus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‘English </a:t>
            </a:r>
            <a:r>
              <a:rPr lang="en-US" dirty="0"/>
              <a:t>grammar as presented to schoolchildren, university students, and the general public is in a state resembling what biology might be like </a:t>
            </a:r>
            <a:r>
              <a:rPr lang="en-US" dirty="0" smtClean="0"/>
              <a:t>if teachers had paid no attention at all to </a:t>
            </a:r>
            <a:r>
              <a:rPr lang="en-US" i="1" dirty="0" smtClean="0"/>
              <a:t>On the Origin of Species</a:t>
            </a:r>
            <a:r>
              <a:rPr lang="en-US" dirty="0" smtClean="0"/>
              <a:t> or  anything that followed.’ (</a:t>
            </a:r>
            <a:r>
              <a:rPr lang="en-US" dirty="0" err="1" smtClean="0"/>
              <a:t>Pullum</a:t>
            </a:r>
            <a:r>
              <a:rPr lang="en-US" dirty="0" smtClean="0"/>
              <a:t> 2009: 255)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724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Das Gerundium/Partizip als Subjekt? </a:t>
            </a:r>
            <a:r>
              <a:rPr lang="de-DE" sz="2000" dirty="0" smtClean="0"/>
              <a:t>(Herbst 2016)</a:t>
            </a:r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DA1DC-1909-43B8-9A5A-641D5B413185}" type="slidenum">
              <a:rPr lang="nl-NL" smtClean="0"/>
              <a:pPr>
                <a:defRPr/>
              </a:pPr>
              <a:t>52</a:t>
            </a:fld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84" y="3613271"/>
            <a:ext cx="7152972" cy="27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673" y="2350842"/>
            <a:ext cx="6827657" cy="150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97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V-</a:t>
            </a:r>
            <a:r>
              <a:rPr lang="de-DE" i="1" dirty="0" err="1" smtClean="0"/>
              <a:t>ing</a:t>
            </a:r>
            <a:r>
              <a:rPr lang="de-DE" dirty="0" smtClean="0"/>
              <a:t>-Konstruktionen </a:t>
            </a:r>
            <a:r>
              <a:rPr lang="de-DE" sz="2400" dirty="0" smtClean="0"/>
              <a:t>(Herbst 2016)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53</a:t>
            </a:fld>
            <a:endParaRPr lang="nl-N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28913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87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V-</a:t>
            </a:r>
            <a:r>
              <a:rPr lang="de-DE" dirty="0" err="1" smtClean="0"/>
              <a:t>ing</a:t>
            </a:r>
            <a:r>
              <a:rPr lang="de-DE" dirty="0" smtClean="0"/>
              <a:t>-Konstruktionen </a:t>
            </a:r>
            <a:r>
              <a:rPr lang="de-DE" sz="1800" dirty="0" smtClean="0"/>
              <a:t>(Herbst 2016)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54</a:t>
            </a:fld>
            <a:endParaRPr lang="nl-N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8" y="2348880"/>
            <a:ext cx="8857959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30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Entrümpelung der Grammatik: Englisch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z</a:t>
            </a:r>
            <a:r>
              <a:rPr lang="de-DE" sz="2400" dirty="0" smtClean="0"/>
              <a:t>u ausführlich behandelt:</a:t>
            </a:r>
          </a:p>
          <a:p>
            <a:pPr>
              <a:buFontTx/>
              <a:buChar char="-"/>
            </a:pPr>
            <a:r>
              <a:rPr lang="de-DE" sz="2400" dirty="0" smtClean="0"/>
              <a:t>Bedingungssätze</a:t>
            </a:r>
          </a:p>
          <a:p>
            <a:pPr>
              <a:buFontTx/>
              <a:buChar char="-"/>
            </a:pPr>
            <a:r>
              <a:rPr lang="de-DE" sz="2400" dirty="0"/>
              <a:t>i</a:t>
            </a:r>
            <a:r>
              <a:rPr lang="de-DE" sz="2400" dirty="0" smtClean="0"/>
              <a:t>ndirekte Rede</a:t>
            </a:r>
          </a:p>
          <a:p>
            <a:pPr>
              <a:buFontTx/>
              <a:buChar char="-"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r</a:t>
            </a:r>
            <a:r>
              <a:rPr lang="de-DE" sz="2400" dirty="0" smtClean="0"/>
              <a:t>evisionsbedürftig:</a:t>
            </a:r>
          </a:p>
          <a:p>
            <a:pPr>
              <a:buFontTx/>
              <a:buChar char="-"/>
            </a:pPr>
            <a:r>
              <a:rPr lang="de-DE" sz="2400" dirty="0" smtClean="0"/>
              <a:t>Steigerung der Adjektive (z.B. </a:t>
            </a:r>
            <a:r>
              <a:rPr lang="de-DE" sz="2400" dirty="0" err="1" smtClean="0"/>
              <a:t>Smeds</a:t>
            </a:r>
            <a:r>
              <a:rPr lang="de-DE" sz="2400" dirty="0" smtClean="0"/>
              <a:t> 2007)</a:t>
            </a:r>
          </a:p>
          <a:p>
            <a:pPr>
              <a:buFontTx/>
              <a:buChar char="-"/>
            </a:pPr>
            <a:r>
              <a:rPr lang="de-DE" sz="2400" i="1" dirty="0"/>
              <a:t>s</a:t>
            </a:r>
            <a:r>
              <a:rPr lang="de-DE" sz="2400" i="1" dirty="0" smtClean="0"/>
              <a:t>imple </a:t>
            </a:r>
            <a:r>
              <a:rPr lang="de-DE" sz="2400" i="1" dirty="0" err="1" smtClean="0"/>
              <a:t>present</a:t>
            </a:r>
            <a:r>
              <a:rPr lang="de-DE" sz="2400" i="1" dirty="0" smtClean="0"/>
              <a:t>/</a:t>
            </a:r>
            <a:r>
              <a:rPr lang="de-DE" sz="2400" i="1" dirty="0" err="1" smtClean="0"/>
              <a:t>present</a:t>
            </a:r>
            <a:r>
              <a:rPr lang="de-DE" sz="2400" i="1" dirty="0" smtClean="0"/>
              <a:t> progressive </a:t>
            </a:r>
            <a:r>
              <a:rPr lang="de-DE" sz="2400" dirty="0" smtClean="0"/>
              <a:t>(Römer 2005)</a:t>
            </a:r>
          </a:p>
          <a:p>
            <a:pPr>
              <a:buFontTx/>
              <a:buChar char="-"/>
            </a:pPr>
            <a:r>
              <a:rPr lang="de-DE" sz="2400" i="1" dirty="0" err="1"/>
              <a:t>p</a:t>
            </a:r>
            <a:r>
              <a:rPr lang="de-DE" sz="2400" i="1" dirty="0" err="1" smtClean="0"/>
              <a:t>resent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perfect</a:t>
            </a:r>
            <a:r>
              <a:rPr lang="de-DE" sz="2400" i="1" dirty="0" smtClean="0"/>
              <a:t> </a:t>
            </a:r>
            <a:r>
              <a:rPr lang="de-DE" sz="2400" dirty="0" smtClean="0"/>
              <a:t>(Schlüter 2002)</a:t>
            </a:r>
          </a:p>
          <a:p>
            <a:pPr>
              <a:buFontTx/>
              <a:buChar char="-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279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Entrümpelung der Grammatik: Französisch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zu ausführlich behandelt: </a:t>
            </a:r>
          </a:p>
          <a:p>
            <a:pPr>
              <a:buFontTx/>
              <a:buChar char="-"/>
            </a:pPr>
            <a:r>
              <a:rPr lang="de-DE" sz="1800" i="1" dirty="0" err="1" smtClean="0"/>
              <a:t>accord</a:t>
            </a:r>
            <a:r>
              <a:rPr lang="de-DE" sz="1800" i="1" dirty="0" smtClean="0"/>
              <a:t> du </a:t>
            </a:r>
            <a:r>
              <a:rPr lang="de-DE" sz="1800" i="1" dirty="0" err="1" smtClean="0"/>
              <a:t>participe</a:t>
            </a:r>
            <a:r>
              <a:rPr lang="de-DE" sz="1800" i="1" dirty="0" smtClean="0"/>
              <a:t> passé</a:t>
            </a:r>
          </a:p>
          <a:p>
            <a:pPr>
              <a:buFontTx/>
              <a:buChar char="-"/>
            </a:pPr>
            <a:endParaRPr lang="de-DE" sz="1800" i="1" dirty="0"/>
          </a:p>
          <a:p>
            <a:pPr marL="0" indent="0">
              <a:buNone/>
            </a:pPr>
            <a:r>
              <a:rPr lang="de-DE" sz="1800" dirty="0" smtClean="0"/>
              <a:t>revisionsbedürftig:</a:t>
            </a:r>
          </a:p>
          <a:p>
            <a:pPr>
              <a:buFontTx/>
              <a:buChar char="-"/>
            </a:pPr>
            <a:r>
              <a:rPr lang="de-DE" sz="1800" i="1" dirty="0" err="1" smtClean="0"/>
              <a:t>subjonctif</a:t>
            </a:r>
            <a:r>
              <a:rPr lang="de-DE" sz="1800" i="1" dirty="0" smtClean="0"/>
              <a:t> </a:t>
            </a:r>
            <a:r>
              <a:rPr lang="de-DE" sz="1800" dirty="0" smtClean="0"/>
              <a:t>(vgl. </a:t>
            </a:r>
            <a:r>
              <a:rPr lang="de-DE" sz="1800" dirty="0" err="1" smtClean="0"/>
              <a:t>Siepmann</a:t>
            </a:r>
            <a:r>
              <a:rPr lang="de-DE" sz="1800" dirty="0" smtClean="0"/>
              <a:t>/Bürgel 2015)</a:t>
            </a:r>
          </a:p>
          <a:p>
            <a:pPr>
              <a:buFontTx/>
              <a:buChar char="-"/>
            </a:pPr>
            <a:r>
              <a:rPr lang="de-DE" sz="1800" i="1" dirty="0" err="1"/>
              <a:t>p</a:t>
            </a:r>
            <a:r>
              <a:rPr lang="de-DE" sz="1800" i="1" dirty="0" err="1" smtClean="0"/>
              <a:t>répositions</a:t>
            </a:r>
            <a:r>
              <a:rPr lang="de-DE" sz="1800" dirty="0" smtClean="0"/>
              <a:t> (z.B. </a:t>
            </a:r>
            <a:r>
              <a:rPr lang="de-DE" sz="1800" i="1" dirty="0" smtClean="0"/>
              <a:t>à</a:t>
            </a:r>
            <a:r>
              <a:rPr lang="de-DE" sz="1800" dirty="0" smtClean="0"/>
              <a:t> vs. </a:t>
            </a:r>
            <a:r>
              <a:rPr lang="de-DE" sz="1800" i="1" dirty="0" err="1" smtClean="0"/>
              <a:t>dans</a:t>
            </a:r>
            <a:r>
              <a:rPr lang="de-DE" sz="1800" dirty="0" smtClean="0"/>
              <a:t>, </a:t>
            </a:r>
            <a:r>
              <a:rPr lang="de-DE" sz="1800" i="1" dirty="0" smtClean="0"/>
              <a:t>en</a:t>
            </a:r>
            <a:r>
              <a:rPr lang="de-DE" sz="1800" dirty="0" smtClean="0"/>
              <a:t>: vgl. </a:t>
            </a:r>
            <a:r>
              <a:rPr lang="de-DE" sz="1800" dirty="0" err="1" smtClean="0"/>
              <a:t>Siepmann</a:t>
            </a:r>
            <a:r>
              <a:rPr lang="de-DE" sz="1800" dirty="0" smtClean="0"/>
              <a:t>/Bürgel 2016)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947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2276872"/>
            <a:ext cx="7772400" cy="1500187"/>
          </a:xfrm>
        </p:spPr>
        <p:txBody>
          <a:bodyPr/>
          <a:lstStyle/>
          <a:p>
            <a:r>
              <a:rPr lang="de-DE" sz="4000" cap="all" dirty="0"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4. </a:t>
            </a:r>
            <a:r>
              <a:rPr lang="de-DE" sz="4000" cap="all" dirty="0" smtClean="0"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Lerner und Lehrer Als </a:t>
            </a:r>
            <a:r>
              <a:rPr lang="de-DE" sz="4000" cap="all" dirty="0"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Grammatikforscher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40A2C-CBF5-4AD4-BF03-5A9A4A0B03C1}" type="slidenum">
              <a:rPr lang="nl-NL" smtClean="0"/>
              <a:pPr>
                <a:defRPr/>
              </a:pPr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209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Lehrerin als </a:t>
            </a:r>
            <a:r>
              <a:rPr lang="de-DE" i="1" dirty="0" smtClean="0"/>
              <a:t>prima </a:t>
            </a:r>
            <a:r>
              <a:rPr lang="de-DE" i="1" dirty="0" err="1" smtClean="0"/>
              <a:t>inter</a:t>
            </a:r>
            <a:r>
              <a:rPr lang="de-DE" i="1" dirty="0" smtClean="0"/>
              <a:t> </a:t>
            </a:r>
            <a:r>
              <a:rPr lang="de-DE" i="1" dirty="0" err="1" smtClean="0"/>
              <a:t>pares</a:t>
            </a:r>
            <a:endParaRPr lang="de-DE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Problem: Grammatik lebt und verändert sich; sprachliche Unsicherheit unter Lehrern und Lernern bzgl. der Norm</a:t>
            </a:r>
          </a:p>
          <a:p>
            <a:r>
              <a:rPr lang="de-DE" sz="1800" dirty="0" smtClean="0"/>
              <a:t>Vorschlag: Lehrerin als </a:t>
            </a:r>
            <a:r>
              <a:rPr lang="de-DE" sz="1800" i="1" dirty="0" smtClean="0"/>
              <a:t>prima </a:t>
            </a:r>
            <a:r>
              <a:rPr lang="de-DE" sz="1800" i="1" dirty="0" err="1" smtClean="0"/>
              <a:t>inter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pares</a:t>
            </a:r>
            <a:r>
              <a:rPr lang="de-DE" sz="1800" dirty="0" smtClean="0"/>
              <a:t>, als Lernpartner mit mehr Erfahrungswissen</a:t>
            </a:r>
          </a:p>
          <a:p>
            <a:r>
              <a:rPr lang="de-DE" sz="1800" dirty="0" smtClean="0"/>
              <a:t>Verfügbarkeit umfangreicher authentischer Ressourcen im Internet: Lehrer nicht als einzige Input-Quelle</a:t>
            </a:r>
          </a:p>
          <a:p>
            <a:r>
              <a:rPr lang="de-DE" sz="1800" dirty="0" smtClean="0"/>
              <a:t>entdeckendes Lernen </a:t>
            </a:r>
          </a:p>
          <a:p>
            <a:r>
              <a:rPr lang="de-DE" sz="1800" dirty="0" smtClean="0"/>
              <a:t>rascher sprachlicher Wandel in den letzten 50 Jahren kann berücksichtigt werden</a:t>
            </a:r>
          </a:p>
          <a:p>
            <a:pPr marL="0" indent="0">
              <a:buNone/>
            </a:pPr>
            <a:r>
              <a:rPr lang="de-DE" sz="1800" dirty="0" smtClean="0"/>
              <a:t>=&gt; nimmt Lehrern den Druck, als unfehlbare Autorität auftreten zu müssen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16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Wörter oder Ausdrücke suchen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in Textverarbeitungsprogrammen</a:t>
            </a:r>
          </a:p>
          <a:p>
            <a:pPr>
              <a:buFontTx/>
              <a:buChar char="-"/>
            </a:pPr>
            <a:r>
              <a:rPr lang="de-DE" dirty="0" smtClean="0"/>
              <a:t>auf Webseiten</a:t>
            </a:r>
          </a:p>
          <a:p>
            <a:pPr>
              <a:buFontTx/>
              <a:buChar char="-"/>
            </a:pPr>
            <a:r>
              <a:rPr lang="de-DE" dirty="0" smtClean="0"/>
              <a:t>in einem Online-Buch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59</a:t>
            </a:fld>
            <a:endParaRPr lang="nl-NL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6876256" cy="317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57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Vokabeln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” vs. “Grammatik”? </a:t>
            </a:r>
            <a:r>
              <a:rPr lang="en-US" sz="1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(Siepmann 2013)</a:t>
            </a:r>
            <a:endParaRPr lang="en-US" sz="1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40963" name="Inhaltsplatzhalter 3"/>
          <p:cNvGraphicFramePr>
            <a:graphicFrameLocks noGrp="1"/>
          </p:cNvGraphicFramePr>
          <p:nvPr>
            <p:ph idx="1"/>
          </p:nvPr>
        </p:nvGraphicFramePr>
        <p:xfrm>
          <a:off x="1447800" y="1831975"/>
          <a:ext cx="6248400" cy="4673600"/>
        </p:xfrm>
        <a:graphic>
          <a:graphicData uri="http://schemas.openxmlformats.org/presentationml/2006/ole">
            <p:oleObj spid="_x0000_s1326" r:id="rId3" imgW="8327858" imgH="4669941" progId="Excel.Chart.8">
              <p:embed/>
            </p:oleObj>
          </a:graphicData>
        </a:graphic>
      </p:graphicFrame>
      <p:graphicFrame>
        <p:nvGraphicFramePr>
          <p:cNvPr id="4" name="Inhaltsplatzhalter 3"/>
          <p:cNvGraphicFramePr>
            <a:graphicFrameLocks/>
          </p:cNvGraphicFramePr>
          <p:nvPr/>
        </p:nvGraphicFramePr>
        <p:xfrm>
          <a:off x="1466199" y="1844824"/>
          <a:ext cx="6248400" cy="4673600"/>
        </p:xfrm>
        <a:graphic>
          <a:graphicData uri="http://schemas.openxmlformats.org/presentationml/2006/ole">
            <p:oleObj spid="_x0000_s1327" r:id="rId4" imgW="8327858" imgH="4669941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965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Google </a:t>
            </a:r>
            <a:r>
              <a:rPr lang="de-DE" dirty="0" err="1" smtClean="0"/>
              <a:t>Ngram</a:t>
            </a:r>
            <a:r>
              <a:rPr lang="de-DE" dirty="0" smtClean="0"/>
              <a:t> Viewer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60</a:t>
            </a:fld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760719" cy="421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03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 smtClean="0"/>
              <a:t>Burnt</a:t>
            </a:r>
            <a:r>
              <a:rPr lang="de-DE" i="1" dirty="0" smtClean="0"/>
              <a:t> toast </a:t>
            </a:r>
            <a:r>
              <a:rPr lang="de-DE" dirty="0" smtClean="0"/>
              <a:t>vs. </a:t>
            </a:r>
            <a:r>
              <a:rPr lang="de-DE" i="1" dirty="0" err="1"/>
              <a:t>b</a:t>
            </a:r>
            <a:r>
              <a:rPr lang="de-DE" i="1" dirty="0" err="1" smtClean="0"/>
              <a:t>urned</a:t>
            </a:r>
            <a:r>
              <a:rPr lang="de-DE" i="1" dirty="0" smtClean="0"/>
              <a:t> toast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61</a:t>
            </a:fld>
            <a:endParaRPr lang="nl-N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50" y="2060848"/>
            <a:ext cx="836307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71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Wörter oder Ausdrücke im französischsprachigen Internet suchen (</a:t>
            </a:r>
            <a:r>
              <a:rPr lang="de-DE" sz="2000" dirty="0" err="1" smtClean="0"/>
              <a:t>site:fr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Ist </a:t>
            </a:r>
            <a:r>
              <a:rPr lang="de-DE" sz="1800" dirty="0"/>
              <a:t>Wendung X korrekt? </a:t>
            </a:r>
            <a:r>
              <a:rPr lang="de-DE" sz="1400" dirty="0">
                <a:sym typeface="Wingdings"/>
              </a:rPr>
              <a:t></a:t>
            </a:r>
            <a:r>
              <a:rPr lang="de-DE" sz="1400" dirty="0"/>
              <a:t> Wendung in einer Form, die vermutlich häufig auftritt, in Anführungszeichen eingeben (z.B. „</a:t>
            </a:r>
            <a:r>
              <a:rPr lang="de-DE" sz="1400" dirty="0" err="1"/>
              <a:t>atteint</a:t>
            </a:r>
            <a:r>
              <a:rPr lang="de-DE" sz="1400" dirty="0"/>
              <a:t> le but“)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62</a:t>
            </a:fld>
            <a:endParaRPr lang="nl-NL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837" y="2780928"/>
            <a:ext cx="5530379" cy="394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08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>
                <a:solidFill>
                  <a:srgbClr val="CBCBCB"/>
                </a:solidFill>
              </a:rPr>
              <a:t>Wörter oder Ausdrücke im französischsprachigen Internet suchen (</a:t>
            </a:r>
            <a:r>
              <a:rPr lang="de-DE" sz="2000" dirty="0" err="1">
                <a:solidFill>
                  <a:srgbClr val="CBCBCB"/>
                </a:solidFill>
              </a:rPr>
              <a:t>site:fr</a:t>
            </a:r>
            <a:r>
              <a:rPr lang="de-DE" sz="2000" dirty="0">
                <a:solidFill>
                  <a:srgbClr val="CBCBCB"/>
                </a:solidFill>
              </a:rPr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de-DE" sz="1400" dirty="0">
                <a:latin typeface="Times New Roman"/>
                <a:ea typeface="Calibri"/>
                <a:cs typeface="Times New Roman"/>
              </a:rPr>
              <a:t>Welche Varianten einer unterbrochenen Wortfolge lassen sich finden? </a:t>
            </a:r>
            <a:r>
              <a:rPr lang="de-DE" sz="1400" dirty="0"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de-DE" sz="1400" dirty="0">
                <a:latin typeface="Times New Roman"/>
                <a:ea typeface="Calibri"/>
                <a:cs typeface="Times New Roman"/>
              </a:rPr>
              <a:t> Wendung mit einem oder mehreren Sternchen eingeben (z.B. „</a:t>
            </a:r>
            <a:r>
              <a:rPr lang="de-DE" sz="1400" dirty="0" err="1">
                <a:latin typeface="Times New Roman"/>
                <a:ea typeface="Calibri"/>
                <a:cs typeface="Times New Roman"/>
              </a:rPr>
              <a:t>force</a:t>
            </a:r>
            <a:r>
              <a:rPr lang="de-DE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de-DE" sz="1400" dirty="0" err="1">
                <a:latin typeface="Times New Roman"/>
                <a:ea typeface="Calibri"/>
                <a:cs typeface="Times New Roman"/>
              </a:rPr>
              <a:t>est</a:t>
            </a:r>
            <a:r>
              <a:rPr lang="de-DE" sz="1400" dirty="0">
                <a:latin typeface="Times New Roman"/>
                <a:ea typeface="Calibri"/>
                <a:cs typeface="Times New Roman"/>
              </a:rPr>
              <a:t> de * </a:t>
            </a:r>
            <a:r>
              <a:rPr lang="de-DE" sz="1400" dirty="0" err="1">
                <a:latin typeface="Times New Roman"/>
                <a:ea typeface="Calibri"/>
                <a:cs typeface="Times New Roman"/>
              </a:rPr>
              <a:t>que</a:t>
            </a:r>
            <a:r>
              <a:rPr lang="de-DE" sz="1400" dirty="0">
                <a:latin typeface="Times New Roman"/>
                <a:ea typeface="Calibri"/>
                <a:cs typeface="Times New Roman"/>
              </a:rPr>
              <a:t>“ führt zu Ergebnissen wie „</a:t>
            </a:r>
            <a:r>
              <a:rPr lang="de-DE" sz="1400" dirty="0" err="1">
                <a:latin typeface="Times New Roman"/>
                <a:ea typeface="Calibri"/>
                <a:cs typeface="Times New Roman"/>
              </a:rPr>
              <a:t>force</a:t>
            </a:r>
            <a:r>
              <a:rPr lang="de-DE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de-DE" sz="1400" dirty="0" err="1">
                <a:latin typeface="Times New Roman"/>
                <a:ea typeface="Calibri"/>
                <a:cs typeface="Times New Roman"/>
              </a:rPr>
              <a:t>est</a:t>
            </a:r>
            <a:r>
              <a:rPr lang="de-DE" sz="14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de-DE" sz="1400" dirty="0" err="1">
                <a:latin typeface="Times New Roman"/>
                <a:ea typeface="Calibri"/>
                <a:cs typeface="Times New Roman"/>
              </a:rPr>
              <a:t>constater</a:t>
            </a:r>
            <a:r>
              <a:rPr lang="de-DE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de-DE" sz="1400" dirty="0" err="1">
                <a:latin typeface="Times New Roman"/>
                <a:ea typeface="Calibri"/>
                <a:cs typeface="Times New Roman"/>
              </a:rPr>
              <a:t>que</a:t>
            </a:r>
            <a:r>
              <a:rPr lang="de-DE" sz="1400" dirty="0">
                <a:latin typeface="Times New Roman"/>
                <a:ea typeface="Calibri"/>
                <a:cs typeface="Times New Roman"/>
              </a:rPr>
              <a:t>“, „</a:t>
            </a:r>
            <a:r>
              <a:rPr lang="de-DE" sz="1400" dirty="0" err="1">
                <a:latin typeface="Times New Roman"/>
                <a:ea typeface="Calibri"/>
                <a:cs typeface="Times New Roman"/>
              </a:rPr>
              <a:t>force</a:t>
            </a:r>
            <a:r>
              <a:rPr lang="de-DE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de-DE" sz="1400" dirty="0" err="1">
                <a:latin typeface="Times New Roman"/>
                <a:ea typeface="Calibri"/>
                <a:cs typeface="Times New Roman"/>
              </a:rPr>
              <a:t>est</a:t>
            </a:r>
            <a:r>
              <a:rPr lang="de-DE" sz="14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de-DE" sz="1400" dirty="0" err="1">
                <a:latin typeface="Times New Roman"/>
                <a:ea typeface="Calibri"/>
                <a:cs typeface="Times New Roman"/>
              </a:rPr>
              <a:t>reconnaître</a:t>
            </a:r>
            <a:r>
              <a:rPr lang="de-DE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de-DE" sz="1400" dirty="0" err="1">
                <a:latin typeface="Times New Roman"/>
                <a:ea typeface="Calibri"/>
                <a:cs typeface="Times New Roman"/>
              </a:rPr>
              <a:t>que</a:t>
            </a:r>
            <a:r>
              <a:rPr lang="de-DE" sz="1400" dirty="0">
                <a:latin typeface="Times New Roman"/>
                <a:ea typeface="Calibri"/>
                <a:cs typeface="Times New Roman"/>
              </a:rPr>
              <a:t>“ usw</a:t>
            </a:r>
            <a:r>
              <a:rPr lang="de-DE" sz="1400" dirty="0" smtClean="0">
                <a:latin typeface="Times New Roman"/>
                <a:ea typeface="Calibri"/>
                <a:cs typeface="Times New Roman"/>
              </a:rPr>
              <a:t>.)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de-DE" sz="1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63</a:t>
            </a:fld>
            <a:endParaRPr lang="nl-NL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42350"/>
            <a:ext cx="4608512" cy="381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42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Regionalismen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>
                <a:latin typeface="Times New Roman"/>
                <a:ea typeface="Calibri"/>
              </a:rPr>
              <a:t>Ist eine Wortfolge in der Frankophonie unterschiedlich weit verbreitet? </a:t>
            </a:r>
            <a:r>
              <a:rPr lang="de-DE" sz="1800" dirty="0"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de-DE" sz="1800" dirty="0">
                <a:latin typeface="Times New Roman"/>
                <a:ea typeface="Calibri"/>
              </a:rPr>
              <a:t> Wendung mit Angabe von Länderkürzeln eingeben (z.B. „</a:t>
            </a:r>
            <a:r>
              <a:rPr lang="de-DE" sz="1800" dirty="0" err="1">
                <a:latin typeface="Times New Roman"/>
                <a:ea typeface="Calibri"/>
              </a:rPr>
              <a:t>fait</a:t>
            </a:r>
            <a:r>
              <a:rPr lang="de-DE" sz="1800" dirty="0">
                <a:latin typeface="Times New Roman"/>
                <a:ea typeface="Calibri"/>
              </a:rPr>
              <a:t> </a:t>
            </a:r>
            <a:r>
              <a:rPr lang="de-DE" sz="1800" dirty="0" err="1">
                <a:latin typeface="Times New Roman"/>
                <a:ea typeface="Calibri"/>
              </a:rPr>
              <a:t>tilt</a:t>
            </a:r>
            <a:r>
              <a:rPr lang="de-DE" sz="1800" dirty="0">
                <a:latin typeface="Times New Roman"/>
                <a:ea typeface="Calibri"/>
              </a:rPr>
              <a:t>“ </a:t>
            </a:r>
            <a:r>
              <a:rPr lang="de-DE" sz="1800" dirty="0" err="1">
                <a:latin typeface="Times New Roman"/>
                <a:ea typeface="Calibri"/>
              </a:rPr>
              <a:t>site:fr</a:t>
            </a:r>
            <a:r>
              <a:rPr lang="de-DE" sz="1800" dirty="0">
                <a:latin typeface="Times New Roman"/>
                <a:ea typeface="Calibri"/>
              </a:rPr>
              <a:t> vs. „</a:t>
            </a:r>
            <a:r>
              <a:rPr lang="de-DE" sz="1800" dirty="0" err="1">
                <a:latin typeface="Times New Roman"/>
                <a:ea typeface="Calibri"/>
              </a:rPr>
              <a:t>fait</a:t>
            </a:r>
            <a:r>
              <a:rPr lang="de-DE" sz="1800" dirty="0">
                <a:latin typeface="Times New Roman"/>
                <a:ea typeface="Calibri"/>
              </a:rPr>
              <a:t> </a:t>
            </a:r>
            <a:r>
              <a:rPr lang="de-DE" sz="1800" dirty="0" err="1">
                <a:latin typeface="Times New Roman"/>
                <a:ea typeface="Calibri"/>
              </a:rPr>
              <a:t>tilt</a:t>
            </a:r>
            <a:r>
              <a:rPr lang="de-DE" sz="1800" dirty="0">
                <a:latin typeface="Times New Roman"/>
                <a:ea typeface="Calibri"/>
              </a:rPr>
              <a:t>“ </a:t>
            </a:r>
            <a:r>
              <a:rPr lang="de-DE" sz="1800" dirty="0" err="1" smtClean="0">
                <a:latin typeface="Times New Roman"/>
                <a:ea typeface="Calibri"/>
              </a:rPr>
              <a:t>site:ca</a:t>
            </a:r>
            <a:r>
              <a:rPr lang="de-DE" sz="1800" dirty="0" smtClean="0">
                <a:latin typeface="Times New Roman"/>
                <a:ea typeface="Calibri"/>
              </a:rPr>
              <a:t>)</a:t>
            </a:r>
          </a:p>
          <a:p>
            <a:endParaRPr lang="de-DE" sz="1800" dirty="0">
              <a:latin typeface="Times New Roman"/>
            </a:endParaRP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64</a:t>
            </a:fld>
            <a:endParaRPr lang="nl-NL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533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32609"/>
            <a:ext cx="45529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85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Fortsetzung von Satzanfängen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>
                <a:latin typeface="Times New Roman"/>
                <a:ea typeface="Calibri"/>
              </a:rPr>
              <a:t>Wie wird ein bestimmter Satzanfang typischerweise fortgesetzt? </a:t>
            </a:r>
            <a:r>
              <a:rPr lang="de-DE" sz="2000" dirty="0"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de-DE" sz="2000" dirty="0">
                <a:latin typeface="Times New Roman"/>
                <a:ea typeface="Calibri"/>
              </a:rPr>
              <a:t> automatische Vervollständigung einschalten; dann Text ohne Anführungszeichen eingeben (z.B. </a:t>
            </a:r>
            <a:r>
              <a:rPr lang="de-DE" sz="2000" i="1" dirty="0">
                <a:latin typeface="Times New Roman"/>
                <a:ea typeface="Calibri"/>
              </a:rPr>
              <a:t>Comment </a:t>
            </a:r>
            <a:r>
              <a:rPr lang="de-DE" sz="2000" i="1" dirty="0" smtClean="0">
                <a:latin typeface="Times New Roman"/>
                <a:ea typeface="Calibri"/>
              </a:rPr>
              <a:t>faire</a:t>
            </a:r>
            <a:r>
              <a:rPr lang="de-DE" sz="2000" dirty="0" smtClean="0">
                <a:latin typeface="Times New Roman"/>
                <a:ea typeface="Calibri"/>
              </a:rPr>
              <a:t> [Ergebnisse : </a:t>
            </a:r>
            <a:r>
              <a:rPr lang="de-DE" sz="2000" i="1" dirty="0" err="1" smtClean="0">
                <a:latin typeface="Times New Roman"/>
                <a:ea typeface="Calibri"/>
              </a:rPr>
              <a:t>l’amour</a:t>
            </a:r>
            <a:r>
              <a:rPr lang="de-DE" sz="2000" i="1" dirty="0" smtClean="0">
                <a:latin typeface="Times New Roman"/>
                <a:ea typeface="Calibri"/>
              </a:rPr>
              <a:t> à </a:t>
            </a:r>
            <a:r>
              <a:rPr lang="de-DE" sz="2000" i="1" dirty="0" err="1" smtClean="0">
                <a:latin typeface="Times New Roman"/>
                <a:ea typeface="Calibri"/>
              </a:rPr>
              <a:t>une</a:t>
            </a:r>
            <a:r>
              <a:rPr lang="de-DE" sz="2000" i="1" dirty="0" smtClean="0">
                <a:latin typeface="Times New Roman"/>
                <a:ea typeface="Calibri"/>
              </a:rPr>
              <a:t> </a:t>
            </a:r>
            <a:r>
              <a:rPr lang="de-DE" sz="2000" i="1" dirty="0" err="1" smtClean="0">
                <a:latin typeface="Times New Roman"/>
                <a:ea typeface="Calibri"/>
              </a:rPr>
              <a:t>femme</a:t>
            </a:r>
            <a:r>
              <a:rPr lang="de-DE" sz="2000" i="1" dirty="0" smtClean="0">
                <a:latin typeface="Times New Roman"/>
                <a:ea typeface="Calibri"/>
              </a:rPr>
              <a:t>/</a:t>
            </a:r>
            <a:r>
              <a:rPr lang="de-DE" sz="2000" i="1" dirty="0" err="1" smtClean="0">
                <a:latin typeface="Times New Roman"/>
                <a:ea typeface="Calibri"/>
              </a:rPr>
              <a:t>pousser</a:t>
            </a:r>
            <a:r>
              <a:rPr lang="de-DE" sz="2000" i="1" dirty="0" smtClean="0">
                <a:latin typeface="Times New Roman"/>
                <a:ea typeface="Calibri"/>
              </a:rPr>
              <a:t> les </a:t>
            </a:r>
            <a:r>
              <a:rPr lang="de-DE" sz="2000" i="1" dirty="0" err="1" smtClean="0">
                <a:latin typeface="Times New Roman"/>
                <a:ea typeface="Calibri"/>
              </a:rPr>
              <a:t>cheveux</a:t>
            </a:r>
            <a:r>
              <a:rPr lang="de-DE" sz="2000" i="1" dirty="0" smtClean="0">
                <a:latin typeface="Times New Roman"/>
                <a:ea typeface="Calibri"/>
              </a:rPr>
              <a:t> plus vite/</a:t>
            </a:r>
            <a:r>
              <a:rPr lang="de-DE" sz="2000" i="1" dirty="0" err="1" smtClean="0">
                <a:latin typeface="Times New Roman"/>
                <a:ea typeface="Calibri"/>
              </a:rPr>
              <a:t>une</a:t>
            </a:r>
            <a:r>
              <a:rPr lang="de-DE" sz="2000" i="1" dirty="0" smtClean="0">
                <a:latin typeface="Times New Roman"/>
                <a:ea typeface="Calibri"/>
              </a:rPr>
              <a:t> </a:t>
            </a:r>
            <a:r>
              <a:rPr lang="de-DE" sz="2000" i="1" dirty="0" err="1" smtClean="0">
                <a:latin typeface="Times New Roman"/>
                <a:ea typeface="Calibri"/>
              </a:rPr>
              <a:t>capture</a:t>
            </a:r>
            <a:r>
              <a:rPr lang="de-DE" sz="2000" i="1" dirty="0" smtClean="0">
                <a:latin typeface="Times New Roman"/>
                <a:ea typeface="Calibri"/>
              </a:rPr>
              <a:t> </a:t>
            </a:r>
            <a:r>
              <a:rPr lang="de-DE" sz="2000" i="1" dirty="0" err="1" smtClean="0">
                <a:latin typeface="Times New Roman"/>
                <a:ea typeface="Calibri"/>
              </a:rPr>
              <a:t>d‘écran</a:t>
            </a:r>
            <a:r>
              <a:rPr lang="de-DE" sz="2000" i="1" dirty="0" smtClean="0">
                <a:latin typeface="Times New Roman"/>
                <a:ea typeface="Calibri"/>
              </a:rPr>
              <a:t> </a:t>
            </a:r>
            <a:r>
              <a:rPr lang="de-DE" sz="2000" dirty="0" smtClean="0">
                <a:latin typeface="Times New Roman"/>
                <a:ea typeface="Calibri"/>
              </a:rPr>
              <a:t>usw</a:t>
            </a:r>
            <a:r>
              <a:rPr lang="de-DE" sz="2000" i="1" dirty="0" smtClean="0">
                <a:latin typeface="Times New Roman"/>
                <a:ea typeface="Calibri"/>
              </a:rPr>
              <a:t>.</a:t>
            </a:r>
            <a:r>
              <a:rPr lang="de-DE" sz="2000" dirty="0" smtClean="0">
                <a:latin typeface="Times New Roman"/>
                <a:ea typeface="Calibri"/>
              </a:rPr>
              <a:t>])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65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6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Korpora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Korpus = planvoll zusammengestellte elektronische Sammlung von Texten</a:t>
            </a:r>
          </a:p>
          <a:p>
            <a:pPr marL="0" indent="0">
              <a:buNone/>
            </a:pPr>
            <a:r>
              <a:rPr lang="de-DE" sz="1800" dirty="0"/>
              <a:t>Englisch: </a:t>
            </a:r>
            <a:r>
              <a:rPr lang="de-DE" sz="1800" dirty="0" smtClean="0"/>
              <a:t>Corpus </a:t>
            </a:r>
            <a:r>
              <a:rPr lang="de-DE" sz="1800" dirty="0" err="1" smtClean="0"/>
              <a:t>of</a:t>
            </a:r>
            <a:r>
              <a:rPr lang="de-DE" sz="1800" dirty="0" smtClean="0"/>
              <a:t> Contemporary American English (COCA) </a:t>
            </a:r>
            <a:r>
              <a:rPr lang="de-DE" sz="1800" dirty="0" smtClean="0">
                <a:hlinkClick r:id="rId2"/>
              </a:rPr>
              <a:t>http</a:t>
            </a:r>
            <a:r>
              <a:rPr lang="de-DE" sz="1800" dirty="0">
                <a:hlinkClick r:id="rId2"/>
              </a:rPr>
              <a:t>://corpus.byu.edu/coca</a:t>
            </a:r>
            <a:r>
              <a:rPr lang="de-DE" sz="1800" dirty="0" smtClean="0">
                <a:hlinkClick r:id="rId2"/>
              </a:rPr>
              <a:t>/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NOW </a:t>
            </a:r>
            <a:r>
              <a:rPr lang="de-DE" sz="1800" dirty="0" err="1" smtClean="0"/>
              <a:t>corpus</a:t>
            </a:r>
            <a:r>
              <a:rPr lang="de-DE" sz="1800" dirty="0"/>
              <a:t> </a:t>
            </a:r>
            <a:r>
              <a:rPr lang="de-DE" sz="1800" dirty="0">
                <a:hlinkClick r:id="rId3"/>
              </a:rPr>
              <a:t>http://corpus.byu.edu/now</a:t>
            </a:r>
            <a:r>
              <a:rPr lang="de-DE" sz="1800" dirty="0" smtClean="0">
                <a:hlinkClick r:id="rId3"/>
              </a:rPr>
              <a:t>/</a:t>
            </a:r>
            <a:r>
              <a:rPr lang="de-DE" sz="1800" dirty="0" smtClean="0"/>
              <a:t>  </a:t>
            </a:r>
          </a:p>
          <a:p>
            <a:pPr marL="0" indent="0">
              <a:buNone/>
            </a:pPr>
            <a:r>
              <a:rPr lang="de-DE" sz="1800" dirty="0" smtClean="0"/>
              <a:t>Französisch: Universität Leeds </a:t>
            </a:r>
            <a:r>
              <a:rPr lang="de-DE" sz="1800" dirty="0">
                <a:latin typeface="Times New Roman"/>
                <a:ea typeface="Calibri"/>
                <a:hlinkClick r:id="rId4"/>
              </a:rPr>
              <a:t>http://</a:t>
            </a:r>
            <a:r>
              <a:rPr lang="de-DE" sz="1800" dirty="0" smtClean="0">
                <a:latin typeface="Times New Roman"/>
                <a:ea typeface="Calibri"/>
                <a:hlinkClick r:id="rId4"/>
              </a:rPr>
              <a:t>corpus.leeds.ac.uk/internet.html</a:t>
            </a:r>
            <a:r>
              <a:rPr lang="de-DE" sz="1800" dirty="0" smtClean="0">
                <a:latin typeface="Times New Roman"/>
                <a:ea typeface="Calibri"/>
              </a:rPr>
              <a:t> </a:t>
            </a:r>
          </a:p>
          <a:p>
            <a:pPr marL="0" indent="0">
              <a:buNone/>
            </a:pPr>
            <a:r>
              <a:rPr lang="de-DE" sz="2000" dirty="0">
                <a:latin typeface="Times New Roman"/>
              </a:rPr>
              <a:t>Spanisch: </a:t>
            </a:r>
            <a:r>
              <a:rPr lang="de-DE" sz="2000" dirty="0">
                <a:latin typeface="Times New Roman"/>
                <a:hlinkClick r:id="rId5"/>
              </a:rPr>
              <a:t>http://www.corpusdelespanol.org</a:t>
            </a:r>
            <a:r>
              <a:rPr lang="de-DE" sz="2000" dirty="0" smtClean="0">
                <a:latin typeface="Times New Roman"/>
                <a:hlinkClick r:id="rId5"/>
              </a:rPr>
              <a:t>/</a:t>
            </a:r>
            <a:r>
              <a:rPr lang="de-DE" sz="2000" dirty="0" smtClean="0">
                <a:latin typeface="Times New Roman"/>
              </a:rPr>
              <a:t> 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66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522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Korpora?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Daten von Muttersprachlern</a:t>
            </a:r>
          </a:p>
          <a:p>
            <a:r>
              <a:rPr lang="de-DE" dirty="0" smtClean="0"/>
              <a:t>Verschiedene Abfragemöglichkeiten</a:t>
            </a:r>
          </a:p>
          <a:p>
            <a:r>
              <a:rPr lang="de-DE" dirty="0" smtClean="0"/>
              <a:t>Lerner wollen Beispiele statt symbolhafte Darstellungen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67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53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Umgang mit Korpora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Einstieg: Präsentation von (vereinfachten) Konkordanzen in Papierform</a:t>
            </a:r>
          </a:p>
          <a:p>
            <a:r>
              <a:rPr lang="de-DE" dirty="0" smtClean="0"/>
              <a:t>Nutzung von öffentlich verfügbaren Korpora in der Gruppe</a:t>
            </a:r>
          </a:p>
          <a:p>
            <a:r>
              <a:rPr lang="de-DE" dirty="0" smtClean="0"/>
              <a:t>Individualisierung</a:t>
            </a:r>
          </a:p>
          <a:p>
            <a:r>
              <a:rPr lang="de-DE" dirty="0" smtClean="0"/>
              <a:t>Einsatz vor allem bei Schreibaufgaben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68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75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Einsatzmöglichkeiten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Times New Roman"/>
                <a:ea typeface="Calibri"/>
              </a:rPr>
              <a:t>Wortschatz (Cobb et al. 2001), Grammatik (Schmied 2006), Aussprache (Gut 2006), Genres (</a:t>
            </a:r>
            <a:r>
              <a:rPr lang="de-DE" dirty="0" err="1">
                <a:latin typeface="Times New Roman"/>
                <a:ea typeface="Calibri"/>
              </a:rPr>
              <a:t>Varley</a:t>
            </a:r>
            <a:r>
              <a:rPr lang="de-DE" dirty="0">
                <a:latin typeface="Times New Roman"/>
                <a:ea typeface="Calibri"/>
              </a:rPr>
              <a:t> 2009), diasystematische Variation (Tyne </a:t>
            </a:r>
            <a:r>
              <a:rPr lang="de-DE" dirty="0" smtClean="0">
                <a:latin typeface="Times New Roman"/>
                <a:ea typeface="Calibri"/>
              </a:rPr>
              <a:t>2009), diskursive </a:t>
            </a:r>
            <a:r>
              <a:rPr lang="de-DE" dirty="0">
                <a:latin typeface="Times New Roman"/>
                <a:ea typeface="Calibri"/>
              </a:rPr>
              <a:t>Aspekte (Charles 2011</a:t>
            </a:r>
            <a:r>
              <a:rPr lang="de-DE" dirty="0" smtClean="0">
                <a:latin typeface="Times New Roman"/>
                <a:ea typeface="Calibri"/>
              </a:rPr>
              <a:t>) usw.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69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138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514F-AD45-47EF-9CF9-CC10744537D5}" type="datetime1">
              <a:rPr lang="de-DE" altLang="de-DE"/>
              <a:pPr/>
              <a:t>22.09.2016</a:t>
            </a:fld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F2E9-01D5-4223-9FD8-0E4B53C22F5E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 smtClean="0"/>
              <a:t>Wortschatz</a:t>
            </a:r>
            <a:r>
              <a:rPr lang="en-GB" altLang="de-DE" dirty="0" smtClean="0"/>
              <a:t> </a:t>
            </a:r>
            <a:r>
              <a:rPr lang="en-GB" altLang="de-DE" u="sng" dirty="0" smtClean="0"/>
              <a:t>und</a:t>
            </a:r>
            <a:r>
              <a:rPr lang="en-GB" altLang="de-DE" dirty="0" smtClean="0"/>
              <a:t> Grammatik: </a:t>
            </a:r>
            <a:r>
              <a:rPr lang="en-GB" altLang="de-DE" dirty="0" err="1" smtClean="0"/>
              <a:t>ein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Beispiel</a:t>
            </a:r>
            <a:endParaRPr lang="en-GB" altLang="de-DE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de-DE" sz="2400" dirty="0">
                <a:cs typeface="Times New Roman" charset="0"/>
              </a:rPr>
              <a:t>		</a:t>
            </a:r>
            <a:r>
              <a:rPr lang="en-GB" altLang="de-DE" sz="2800" dirty="0">
                <a:solidFill>
                  <a:srgbClr val="FFFF00"/>
                </a:solidFill>
                <a:cs typeface="Times New Roman" charset="0"/>
              </a:rPr>
              <a:t>CONVENTIONAL WISDOM</a:t>
            </a:r>
            <a:r>
              <a:rPr lang="en-GB" altLang="de-DE" sz="2400" dirty="0">
                <a:cs typeface="Times New Roman" charset="0"/>
              </a:rPr>
              <a:t> </a:t>
            </a:r>
            <a:r>
              <a:rPr lang="en-GB" altLang="de-DE" sz="2400" dirty="0">
                <a:solidFill>
                  <a:srgbClr val="FFFF00"/>
                </a:solidFill>
                <a:cs typeface="Times New Roman" charset="0"/>
              </a:rPr>
              <a:t>in the thirtysomething era</a:t>
            </a:r>
            <a:r>
              <a:rPr lang="en-GB" altLang="de-DE" sz="2400" dirty="0">
                <a:cs typeface="Times New Roman" charset="0"/>
              </a:rPr>
              <a:t> </a:t>
            </a:r>
            <a:r>
              <a:rPr lang="en-GB" altLang="de-DE" sz="2800" dirty="0">
                <a:solidFill>
                  <a:srgbClr val="FFFF00"/>
                </a:solidFill>
                <a:cs typeface="Times New Roman" charset="0"/>
              </a:rPr>
              <a:t>DECLARES THAT</a:t>
            </a:r>
            <a:r>
              <a:rPr lang="en-GB" altLang="de-DE" sz="2400" dirty="0">
                <a:cs typeface="Times New Roman" charset="0"/>
              </a:rPr>
              <a:t> the American marriage is </a:t>
            </a:r>
            <a:r>
              <a:rPr lang="en-GB" altLang="de-DE" sz="2400" dirty="0">
                <a:solidFill>
                  <a:srgbClr val="FFFF00"/>
                </a:solidFill>
                <a:cs typeface="Times New Roman" charset="0"/>
              </a:rPr>
              <a:t>in serious trouble</a:t>
            </a:r>
            <a:r>
              <a:rPr lang="en-GB" altLang="de-DE" sz="2400" dirty="0">
                <a:cs typeface="Times New Roman" charset="0"/>
              </a:rPr>
              <a:t>: a sky-</a:t>
            </a:r>
            <a:r>
              <a:rPr lang="en-GB" altLang="de-DE" sz="2400" dirty="0">
                <a:solidFill>
                  <a:srgbClr val="FFFF00"/>
                </a:solidFill>
                <a:cs typeface="Times New Roman" charset="0"/>
              </a:rPr>
              <a:t>high divorce rate</a:t>
            </a:r>
            <a:r>
              <a:rPr lang="en-GB" altLang="de-DE" sz="2400" dirty="0">
                <a:cs typeface="Times New Roman" charset="0"/>
              </a:rPr>
              <a:t>, new </a:t>
            </a:r>
            <a:r>
              <a:rPr lang="en-GB" altLang="de-DE" sz="2400" dirty="0">
                <a:solidFill>
                  <a:srgbClr val="FFFF00"/>
                </a:solidFill>
                <a:cs typeface="Times New Roman" charset="0"/>
              </a:rPr>
              <a:t>stresses and tensions</a:t>
            </a:r>
            <a:r>
              <a:rPr lang="en-GB" altLang="de-DE" sz="2400" dirty="0">
                <a:cs typeface="Times New Roman" charset="0"/>
              </a:rPr>
              <a:t> </a:t>
            </a:r>
            <a:r>
              <a:rPr lang="en-GB" altLang="de-DE" sz="2400" dirty="0">
                <a:solidFill>
                  <a:srgbClr val="FFFF00"/>
                </a:solidFill>
                <a:cs typeface="Times New Roman" charset="0"/>
              </a:rPr>
              <a:t>in the sex wars</a:t>
            </a:r>
            <a:r>
              <a:rPr lang="en-GB" altLang="de-DE" sz="2400" dirty="0">
                <a:cs typeface="Times New Roman" charset="0"/>
              </a:rPr>
              <a:t> and </a:t>
            </a:r>
            <a:r>
              <a:rPr lang="en-GB" altLang="de-DE" sz="2400" dirty="0">
                <a:solidFill>
                  <a:srgbClr val="FFFF00"/>
                </a:solidFill>
                <a:cs typeface="Times New Roman" charset="0"/>
              </a:rPr>
              <a:t>easy opportunities for</a:t>
            </a:r>
            <a:r>
              <a:rPr lang="en-GB" altLang="de-DE" sz="2400" dirty="0">
                <a:cs typeface="Times New Roman" charset="0"/>
              </a:rPr>
              <a:t> </a:t>
            </a:r>
            <a:r>
              <a:rPr lang="en-GB" altLang="de-DE" sz="2400" dirty="0">
                <a:solidFill>
                  <a:srgbClr val="FFFF00"/>
                </a:solidFill>
                <a:cs typeface="Times New Roman" charset="0"/>
              </a:rPr>
              <a:t>extramarital adventures</a:t>
            </a:r>
            <a:r>
              <a:rPr lang="en-GB" altLang="de-DE" sz="2400" dirty="0">
                <a:cs typeface="Times New Roman" charset="0"/>
              </a:rPr>
              <a:t>. </a:t>
            </a:r>
            <a:r>
              <a:rPr lang="en-GB" altLang="de-DE" sz="2800" dirty="0">
                <a:solidFill>
                  <a:srgbClr val="FFFF00"/>
                </a:solidFill>
                <a:cs typeface="Times New Roman" charset="0"/>
              </a:rPr>
              <a:t>NOT SO</a:t>
            </a:r>
            <a:r>
              <a:rPr lang="en-GB" altLang="de-DE" sz="2400" dirty="0">
                <a:cs typeface="Times New Roman" charset="0"/>
              </a:rPr>
              <a:t>, </a:t>
            </a:r>
            <a:r>
              <a:rPr lang="en-GB" altLang="de-DE" sz="2400" dirty="0">
                <a:solidFill>
                  <a:srgbClr val="FFFF00"/>
                </a:solidFill>
                <a:cs typeface="Times New Roman" charset="0"/>
              </a:rPr>
              <a:t>according to</a:t>
            </a:r>
            <a:r>
              <a:rPr lang="en-GB" altLang="de-DE" sz="2400" dirty="0">
                <a:cs typeface="Times New Roman" charset="0"/>
              </a:rPr>
              <a:t> a new </a:t>
            </a:r>
            <a:r>
              <a:rPr lang="en-GB" altLang="de-DE" sz="2400" dirty="0">
                <a:solidFill>
                  <a:srgbClr val="FFFF00"/>
                </a:solidFill>
                <a:cs typeface="Times New Roman" charset="0"/>
              </a:rPr>
              <a:t>survey</a:t>
            </a:r>
            <a:r>
              <a:rPr lang="en-GB" altLang="de-DE" sz="2400" dirty="0">
                <a:cs typeface="Times New Roman" charset="0"/>
              </a:rPr>
              <a:t> </a:t>
            </a:r>
            <a:r>
              <a:rPr lang="en-GB" altLang="de-DE" sz="2400" dirty="0">
                <a:solidFill>
                  <a:srgbClr val="FFFF00"/>
                </a:solidFill>
                <a:cs typeface="Times New Roman" charset="0"/>
              </a:rPr>
              <a:t>conducted</a:t>
            </a:r>
            <a:r>
              <a:rPr lang="en-GB" altLang="de-DE" sz="2400" dirty="0">
                <a:cs typeface="Times New Roman" charset="0"/>
              </a:rPr>
              <a:t> by Gallup </a:t>
            </a:r>
            <a:r>
              <a:rPr lang="en-GB" altLang="de-DE" sz="2400" dirty="0">
                <a:solidFill>
                  <a:srgbClr val="FFFF00"/>
                </a:solidFill>
                <a:cs typeface="Times New Roman" charset="0"/>
              </a:rPr>
              <a:t>for</a:t>
            </a:r>
            <a:r>
              <a:rPr lang="en-GB" altLang="de-DE" sz="2400" dirty="0">
                <a:cs typeface="Times New Roman" charset="0"/>
              </a:rPr>
              <a:t> Psychology Today and two national </a:t>
            </a:r>
            <a:r>
              <a:rPr lang="en-GB" altLang="de-DE" sz="2400" dirty="0">
                <a:solidFill>
                  <a:srgbClr val="FFFF00"/>
                </a:solidFill>
                <a:cs typeface="Times New Roman" charset="0"/>
              </a:rPr>
              <a:t>TV programs</a:t>
            </a:r>
            <a:r>
              <a:rPr lang="en-GB" altLang="de-DE" sz="2400" dirty="0">
                <a:cs typeface="Times New Roman" charset="0"/>
              </a:rPr>
              <a:t>, King World's Inside Edition and ABC's HOME. Although some experts </a:t>
            </a:r>
            <a:r>
              <a:rPr lang="en-GB" altLang="de-DE" sz="2400" dirty="0">
                <a:solidFill>
                  <a:srgbClr val="FFFF00"/>
                </a:solidFill>
                <a:cs typeface="Times New Roman" charset="0"/>
              </a:rPr>
              <a:t>question its accuracy</a:t>
            </a:r>
            <a:r>
              <a:rPr lang="en-GB" altLang="de-DE" sz="2400" dirty="0">
                <a:cs typeface="Times New Roman" charset="0"/>
              </a:rPr>
              <a:t>, </a:t>
            </a:r>
            <a:r>
              <a:rPr lang="en-GB" altLang="de-DE" sz="2400" dirty="0">
                <a:solidFill>
                  <a:srgbClr val="FFFF00"/>
                </a:solidFill>
                <a:cs typeface="Times New Roman" charset="0"/>
              </a:rPr>
              <a:t>the poll indicates</a:t>
            </a:r>
            <a:r>
              <a:rPr lang="en-GB" altLang="de-DE" sz="2400" dirty="0">
                <a:cs typeface="Times New Roman" charset="0"/>
              </a:rPr>
              <a:t> Americans are surprisingly and happily monogamous. (</a:t>
            </a:r>
            <a:r>
              <a:rPr lang="en-GB" altLang="de-DE" sz="2400" i="1" dirty="0">
                <a:cs typeface="Times New Roman" charset="0"/>
              </a:rPr>
              <a:t>Time Magazine</a:t>
            </a:r>
            <a:r>
              <a:rPr lang="en-GB" altLang="de-DE" sz="2400" dirty="0">
                <a:cs typeface="Times New Roman" charset="0"/>
              </a:rPr>
              <a:t> on CD-ROM, 1993)</a:t>
            </a:r>
          </a:p>
        </p:txBody>
      </p:sp>
    </p:spTree>
    <p:extLst>
      <p:ext uri="{BB962C8B-B14F-4D97-AF65-F5344CB8AC3E}">
        <p14:creationId xmlns:p14="http://schemas.microsoft.com/office/powerpoint/2010/main" xmlns="" val="7897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Konstruktionslernen (</a:t>
            </a:r>
            <a:r>
              <a:rPr lang="de-DE" sz="2400" dirty="0" err="1" smtClean="0"/>
              <a:t>Siepmann</a:t>
            </a:r>
            <a:r>
              <a:rPr lang="de-DE" sz="2400" dirty="0" smtClean="0"/>
              <a:t>, erscheint in </a:t>
            </a:r>
            <a:r>
              <a:rPr lang="de-DE" sz="2400" i="1" dirty="0" smtClean="0"/>
              <a:t>französisch heute</a:t>
            </a:r>
            <a:r>
              <a:rPr lang="de-DE" sz="2400" dirty="0" smtClean="0"/>
              <a:t> 2016)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 Abfolge „le </a:t>
            </a:r>
            <a:r>
              <a:rPr lang="de-DE" dirty="0" err="1" smtClean="0"/>
              <a:t>lui</a:t>
            </a:r>
            <a:r>
              <a:rPr lang="de-DE" dirty="0" smtClean="0"/>
              <a:t>/</a:t>
            </a:r>
            <a:r>
              <a:rPr lang="de-DE" dirty="0" err="1" smtClean="0"/>
              <a:t>leur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70</a:t>
            </a:fld>
            <a:endParaRPr lang="nl-NL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28" y="2780928"/>
            <a:ext cx="797238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06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71</a:t>
            </a:fld>
            <a:endParaRPr lang="nl-NL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069" y="1981200"/>
            <a:ext cx="453786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22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Konstruktionshaftigkeit des </a:t>
            </a:r>
            <a:r>
              <a:rPr lang="de-DE" i="1" dirty="0" err="1" smtClean="0"/>
              <a:t>Subjonctif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72</a:t>
            </a:fld>
            <a:endParaRPr lang="nl-NL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328" y="2276872"/>
            <a:ext cx="786944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14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Gebrauchsbedingungen von Redewendungen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73</a:t>
            </a:fld>
            <a:endParaRPr lang="nl-NL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772400" cy="11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65055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40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Fazit: die Grammatik lebt!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nicht als Morphosyntax + Wörter</a:t>
            </a:r>
          </a:p>
          <a:p>
            <a:pPr marL="0" indent="0">
              <a:buNone/>
            </a:pPr>
            <a:r>
              <a:rPr lang="de-DE" dirty="0" smtClean="0"/>
              <a:t>sondern: </a:t>
            </a:r>
          </a:p>
          <a:p>
            <a:pPr marL="0" indent="0">
              <a:buNone/>
            </a:pPr>
            <a:r>
              <a:rPr lang="de-DE" dirty="0" smtClean="0"/>
              <a:t>als Netz von Konstruktionen, die </a:t>
            </a:r>
          </a:p>
          <a:p>
            <a:r>
              <a:rPr lang="de-DE" sz="2400" dirty="0" smtClean="0"/>
              <a:t>Form</a:t>
            </a:r>
          </a:p>
          <a:p>
            <a:r>
              <a:rPr lang="de-DE" sz="2400" dirty="0" smtClean="0"/>
              <a:t>Bedeutung</a:t>
            </a:r>
          </a:p>
          <a:p>
            <a:r>
              <a:rPr lang="de-DE" sz="2400" dirty="0" smtClean="0"/>
              <a:t>Gebrauch (Genre, Register, sozialer Hintergrund)</a:t>
            </a:r>
          </a:p>
          <a:p>
            <a:pPr marL="0" indent="0">
              <a:buNone/>
            </a:pPr>
            <a:r>
              <a:rPr lang="de-DE" dirty="0" smtClean="0"/>
              <a:t>verbinden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74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729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die Kompetenzen?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latin typeface="Times New Roman"/>
                <a:ea typeface="Calibri"/>
              </a:rPr>
              <a:t>Kompetenzerwerb ist Konstruktionslernen</a:t>
            </a:r>
          </a:p>
          <a:p>
            <a:pPr marL="0" indent="0">
              <a:buNone/>
            </a:pPr>
            <a:endParaRPr lang="de-DE" sz="20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de-DE" sz="2000" dirty="0" smtClean="0">
                <a:latin typeface="Times New Roman"/>
                <a:ea typeface="Calibri"/>
              </a:rPr>
              <a:t>Die kompetente Beherrschung z.B. des Sprechens setzt die Abrufbarkeit von (situations-/genrespezifischen) Konstruktionen voraus.</a:t>
            </a:r>
          </a:p>
          <a:p>
            <a:pPr marL="0" indent="0">
              <a:buNone/>
            </a:pPr>
            <a:endParaRPr lang="de-DE" sz="2000" dirty="0">
              <a:latin typeface="Times New Roman"/>
            </a:endParaRPr>
          </a:p>
          <a:p>
            <a:pPr marL="0" indent="0">
              <a:buNone/>
            </a:pPr>
            <a:r>
              <a:rPr lang="de-DE" sz="2000" dirty="0" smtClean="0">
                <a:latin typeface="Times New Roman"/>
                <a:ea typeface="Calibri"/>
              </a:rPr>
              <a:t>Kompetentes Hören ergibt </a:t>
            </a:r>
            <a:r>
              <a:rPr lang="de-DE" sz="2000" dirty="0">
                <a:latin typeface="Times New Roman"/>
                <a:ea typeface="Calibri"/>
              </a:rPr>
              <a:t>sich </a:t>
            </a:r>
            <a:r>
              <a:rPr lang="de-DE" sz="2000" dirty="0" smtClean="0">
                <a:latin typeface="Times New Roman"/>
                <a:ea typeface="Calibri"/>
              </a:rPr>
              <a:t>wiederum </a:t>
            </a:r>
            <a:r>
              <a:rPr lang="de-DE" sz="2000" dirty="0">
                <a:latin typeface="Times New Roman"/>
                <a:ea typeface="Calibri"/>
              </a:rPr>
              <a:t>primär aus der Fähigkeit, </a:t>
            </a:r>
            <a:r>
              <a:rPr lang="de-DE" sz="2000" dirty="0" smtClean="0">
                <a:latin typeface="Times New Roman"/>
                <a:ea typeface="Calibri"/>
              </a:rPr>
              <a:t>Konstruktionen konventionelle </a:t>
            </a:r>
            <a:r>
              <a:rPr lang="de-DE" sz="2000" dirty="0">
                <a:latin typeface="Times New Roman"/>
                <a:ea typeface="Calibri"/>
              </a:rPr>
              <a:t>„Hintergründe“ der Interpretation zuschreiben zu </a:t>
            </a:r>
            <a:r>
              <a:rPr lang="de-DE" sz="2000" dirty="0" smtClean="0">
                <a:latin typeface="Times New Roman"/>
                <a:ea typeface="Calibri"/>
              </a:rPr>
              <a:t>können.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75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816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Danke für Ihre Aufmerksamkeit!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(Folien zum Download auf der FMF-Seite; Bibliographie auf Anfrage: </a:t>
            </a:r>
          </a:p>
          <a:p>
            <a:pPr marL="0" indent="0">
              <a:buNone/>
            </a:pPr>
            <a:r>
              <a:rPr lang="de-DE" smtClean="0"/>
              <a:t>dirk.siepmann@uos.de)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B8878-6ED6-4A4E-9ABB-1625145BF8DD}" type="slidenum">
              <a:rPr lang="nl-NL" smtClean="0"/>
              <a:pPr>
                <a:defRPr/>
              </a:pPr>
              <a:t>76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464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4DF3-C5B0-4676-B6E5-90FA38D95F6A}" type="datetime1">
              <a:rPr lang="de-DE" altLang="de-DE"/>
              <a:pPr/>
              <a:t>22.09.2016</a:t>
            </a:fld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0F6A-7D16-4D4C-A4C2-078A3B2C0539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 smtClean="0"/>
              <a:t>Wiederholte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Rede</a:t>
            </a:r>
            <a:endParaRPr lang="en-GB" altLang="de-DE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2800">
                <a:latin typeface="Courier New" pitchFamily="49" charset="0"/>
                <a:ea typeface="MS Mincho" charset="-128"/>
              </a:rPr>
              <a:t> 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2 he opposite of what passed for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a few months ago. B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  3 repreneurs?        PART of the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about the prospects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  4 ventions            THERE is a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about conventions. 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 64 e drift to Arab-Israeli peace.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has it that Iran's 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 65  has risen to an all-time high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has it that people 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 74 d to run a minority government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has it that a hung 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 75  Oliver Swanton finds out why.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has it that 95 per 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 84 ple, to open itself for trade.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holds that British 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 85 1988, then so much the better.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holds that successf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169  last year's general election.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said that Sir Roger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170 aging other people's airlines.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says that the futur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171 h 1987. Five years later, that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seems to be turned 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177 li girl at the end of May. All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suggested that this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178 t the only figure in the dock.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suggests that the j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179 ear to be the most vulnerable. </a:t>
            </a:r>
            <a:r>
              <a:rPr lang="en-GB" altLang="de-DE" sz="12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</a:t>
            </a:r>
            <a:r>
              <a:rPr lang="en-GB" altLang="de-DE" sz="1200">
                <a:latin typeface="Courier New" pitchFamily="49" charset="0"/>
                <a:ea typeface="MS Mincho" charset="-128"/>
              </a:rPr>
              <a:t> suggests that the r</a:t>
            </a:r>
            <a:endParaRPr lang="en-GB" altLang="de-DE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endParaRPr lang="en-GB" altLang="de-DE" sz="12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8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87A1-F205-46FD-8C03-E240345C784A}" type="datetime1">
              <a:rPr lang="de-DE" altLang="de-DE"/>
              <a:pPr/>
              <a:t>22.09.2016</a:t>
            </a:fld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7EB5-ABDA-490B-A632-404116B6F613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 smtClean="0"/>
              <a:t>Wiederholte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Rede</a:t>
            </a:r>
            <a:endParaRPr lang="en-GB" altLang="de-DE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200">
                <a:latin typeface="Courier New" pitchFamily="49" charset="0"/>
                <a:ea typeface="MS Mincho" charset="-128"/>
              </a:rPr>
              <a:t>  </a:t>
            </a:r>
            <a:r>
              <a:rPr lang="en-GB" altLang="de-DE" sz="1300">
                <a:latin typeface="Courier New" pitchFamily="49" charset="0"/>
                <a:ea typeface="MS Mincho" charset="-128"/>
              </a:rPr>
              <a:t>1 in Europe. But </a:t>
            </a:r>
            <a:r>
              <a:rPr lang="en-GB" altLang="de-DE" sz="13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 also says</a:t>
            </a:r>
            <a:r>
              <a:rPr lang="en-GB" altLang="de-DE" sz="1300">
                <a:latin typeface="Courier New" pitchFamily="49" charset="0"/>
                <a:ea typeface="MS Mincho" charset="-128"/>
              </a:rPr>
              <a:t> the public mood has turne</a:t>
            </a:r>
            <a:endParaRPr lang="en-GB" altLang="de-DE" sz="1300">
              <a:latin typeface="Courier New" pitchFamily="49" charset="0"/>
              <a:cs typeface="Times New Roman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300">
                <a:latin typeface="Courier New" pitchFamily="49" charset="0"/>
                <a:ea typeface="MS Mincho" charset="-128"/>
              </a:rPr>
              <a:t>    4 dvantage last? </a:t>
            </a:r>
            <a:r>
              <a:rPr lang="en-GB" altLang="de-DE" sz="13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 argues that</a:t>
            </a:r>
            <a:r>
              <a:rPr lang="en-GB" altLang="de-DE" sz="1300">
                <a:latin typeface="Courier New" pitchFamily="49" charset="0"/>
                <a:ea typeface="MS Mincho" charset="-128"/>
              </a:rPr>
              <a:t> greater economic integr</a:t>
            </a:r>
            <a:endParaRPr lang="en-GB" altLang="de-DE" sz="1300">
              <a:latin typeface="Courier New" pitchFamily="49" charset="0"/>
              <a:cs typeface="Times New Roman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300">
                <a:latin typeface="Courier New" pitchFamily="49" charset="0"/>
                <a:ea typeface="MS Mincho" charset="-128"/>
              </a:rPr>
              <a:t>    5 ars 5 billion. </a:t>
            </a:r>
            <a:r>
              <a:rPr lang="en-GB" altLang="de-DE" sz="13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 argues that</a:t>
            </a:r>
            <a:r>
              <a:rPr lang="en-GB" altLang="de-DE" sz="1300">
                <a:latin typeface="Courier New" pitchFamily="49" charset="0"/>
                <a:ea typeface="MS Mincho" charset="-128"/>
              </a:rPr>
              <a:t> this deficit has been c</a:t>
            </a:r>
            <a:endParaRPr lang="en-GB" altLang="de-DE" sz="1300">
              <a:latin typeface="Courier New" pitchFamily="49" charset="0"/>
              <a:cs typeface="Times New Roman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300">
                <a:latin typeface="Courier New" pitchFamily="49" charset="0"/>
                <a:ea typeface="MS Mincho" charset="-128"/>
              </a:rPr>
              <a:t>   10  suck your thumb'. </a:t>
            </a:r>
            <a:r>
              <a:rPr lang="en-GB" altLang="de-DE" sz="13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Orthodox wisdom has it</a:t>
            </a:r>
            <a:r>
              <a:rPr lang="en-GB" altLang="de-DE" sz="1300">
                <a:latin typeface="Courier New" pitchFamily="49" charset="0"/>
                <a:ea typeface="MS Mincho" charset="-128"/>
              </a:rPr>
              <a:t> that divorce is a terrible t</a:t>
            </a:r>
            <a:endParaRPr lang="en-GB" altLang="de-DE" sz="1300">
              <a:latin typeface="Courier New" pitchFamily="49" charset="0"/>
              <a:cs typeface="Times New Roman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300">
                <a:latin typeface="Courier New" pitchFamily="49" charset="0"/>
                <a:ea typeface="MS Mincho" charset="-128"/>
              </a:rPr>
              <a:t>   38 ng-term liability. </a:t>
            </a:r>
            <a:r>
              <a:rPr lang="en-GB" altLang="de-DE" sz="13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Accepted wisdom is wrong</a:t>
            </a:r>
            <a:r>
              <a:rPr lang="en-GB" altLang="de-DE" sz="1300">
                <a:latin typeface="Courier New" pitchFamily="49" charset="0"/>
                <a:ea typeface="MS Mincho" charset="-128"/>
              </a:rPr>
              <a:t>, say the authors: the so-c</a:t>
            </a:r>
            <a:endParaRPr lang="en-GB" altLang="de-DE" sz="1300">
              <a:latin typeface="Courier New" pitchFamily="49" charset="0"/>
              <a:cs typeface="Times New Roman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300">
                <a:latin typeface="Courier New" pitchFamily="49" charset="0"/>
                <a:ea typeface="MS Mincho" charset="-128"/>
              </a:rPr>
              <a:t>   49 ink it anyway. </a:t>
            </a:r>
            <a:r>
              <a:rPr lang="en-GB" altLang="de-DE" sz="13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 says that</a:t>
            </a:r>
            <a:r>
              <a:rPr lang="en-GB" altLang="de-DE" sz="1300">
                <a:latin typeface="Courier New" pitchFamily="49" charset="0"/>
                <a:ea typeface="MS Mincho" charset="-128"/>
              </a:rPr>
              <a:t> voters aren't interested </a:t>
            </a:r>
            <a:endParaRPr lang="en-GB" altLang="de-DE" sz="1300">
              <a:latin typeface="Courier New" pitchFamily="49" charset="0"/>
              <a:cs typeface="Times New Roman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300">
                <a:latin typeface="Courier New" pitchFamily="49" charset="0"/>
                <a:ea typeface="MS Mincho" charset="-128"/>
              </a:rPr>
              <a:t>   50 wn service. False. </a:t>
            </a:r>
            <a:r>
              <a:rPr lang="en-GB" altLang="de-DE" sz="13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Received wisdom says that</a:t>
            </a:r>
            <a:r>
              <a:rPr lang="en-GB" altLang="de-DE" sz="1300">
                <a:latin typeface="Courier New" pitchFamily="49" charset="0"/>
                <a:ea typeface="MS Mincho" charset="-128"/>
              </a:rPr>
              <a:t> in the game following a b</a:t>
            </a:r>
            <a:endParaRPr lang="en-GB" altLang="de-DE" sz="1300">
              <a:latin typeface="Courier New" pitchFamily="49" charset="0"/>
              <a:cs typeface="Times New Roman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300">
                <a:latin typeface="Courier New" pitchFamily="49" charset="0"/>
                <a:ea typeface="MS Mincho" charset="-128"/>
              </a:rPr>
              <a:t>   51  market place? </a:t>
            </a:r>
            <a:r>
              <a:rPr lang="en-GB" altLang="de-DE" sz="13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Conventional wisdom says no</a:t>
            </a:r>
            <a:r>
              <a:rPr lang="en-GB" altLang="de-DE" sz="1300">
                <a:latin typeface="Courier New" pitchFamily="49" charset="0"/>
                <a:ea typeface="MS Mincho" charset="-128"/>
              </a:rPr>
              <a:t>. It points to the impotence</a:t>
            </a:r>
            <a:endParaRPr lang="en-GB" altLang="de-DE" sz="1300">
              <a:latin typeface="Courier New" pitchFamily="49" charset="0"/>
              <a:cs typeface="Times New Roman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300">
                <a:latin typeface="Courier New" pitchFamily="49" charset="0"/>
                <a:ea typeface="MS Mincho" charset="-128"/>
              </a:rPr>
              <a:t>   52 h means Shopping. </a:t>
            </a:r>
            <a:r>
              <a:rPr lang="en-GB" altLang="de-DE" sz="13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Now, folk wisdom says that</a:t>
            </a:r>
            <a:r>
              <a:rPr lang="en-GB" altLang="de-DE" sz="1300">
                <a:latin typeface="Courier New" pitchFamily="49" charset="0"/>
                <a:ea typeface="MS Mincho" charset="-128"/>
              </a:rPr>
              <a:t> three days before Christm</a:t>
            </a:r>
            <a:endParaRPr lang="en-GB" altLang="de-DE" sz="1300">
              <a:latin typeface="Courier New" pitchFamily="49" charset="0"/>
              <a:cs typeface="Times New Roman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en-GB" altLang="de-DE" sz="1300">
                <a:latin typeface="Courier New" pitchFamily="49" charset="0"/>
                <a:ea typeface="MS Mincho" charset="-128"/>
              </a:rPr>
              <a:t>   53 liday to recover. </a:t>
            </a:r>
            <a:r>
              <a:rPr lang="en-GB" altLang="de-DE" sz="1300">
                <a:solidFill>
                  <a:srgbClr val="FFFF00"/>
                </a:solidFill>
                <a:latin typeface="Courier New" pitchFamily="49" charset="0"/>
                <a:ea typeface="MS Mincho" charset="-128"/>
              </a:rPr>
              <a:t>But space wisdom says</a:t>
            </a:r>
            <a:r>
              <a:rPr lang="en-GB" altLang="de-DE" sz="1300">
                <a:latin typeface="Courier New" pitchFamily="49" charset="0"/>
                <a:ea typeface="MS Mincho" charset="-128"/>
              </a:rPr>
              <a:t> there are alternatives: gather</a:t>
            </a:r>
            <a:endParaRPr lang="en-GB" altLang="de-DE" sz="1300">
              <a:latin typeface="Courier New" pitchFamily="49" charset="0"/>
              <a:cs typeface="Times New Roman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endParaRPr lang="en-GB" altLang="de-DE" sz="13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0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ge dia07">
  <a:themeElements>
    <a:clrScheme name="lege dia07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lege dia07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LucidaSansEF" pitchFamily="2" charset="0"/>
          <a:buNone/>
          <a:tabLst/>
          <a:defRPr kumimoji="1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SansEF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LucidaSansEF" pitchFamily="2" charset="0"/>
          <a:buNone/>
          <a:tabLst/>
          <a:defRPr kumimoji="1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SansEF" pitchFamily="2" charset="0"/>
          </a:defRPr>
        </a:defPPr>
      </a:lstStyle>
    </a:lnDef>
  </a:objectDefaults>
  <a:extraClrSchemeLst>
    <a:extraClrScheme>
      <a:clrScheme name="lege dia07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dia07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dia07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3821</Words>
  <Application>Microsoft Office PowerPoint</Application>
  <PresentationFormat>Bildschirmpräsentation (4:3)</PresentationFormat>
  <Paragraphs>588</Paragraphs>
  <Slides>76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76</vt:i4>
      </vt:variant>
    </vt:vector>
  </HeadingPairs>
  <TitlesOfParts>
    <vt:vector size="79" baseType="lpstr">
      <vt:lpstr>lege dia07</vt:lpstr>
      <vt:lpstr>Microsoft Office Excel-Diagramm</vt:lpstr>
      <vt:lpstr>Document</vt:lpstr>
      <vt:lpstr>Grammatica vivat!   Grammatik in Zeiten der Kompetenzorientierung </vt:lpstr>
      <vt:lpstr>Gliederung</vt:lpstr>
      <vt:lpstr>Folie 3</vt:lpstr>
      <vt:lpstr>systemlinguistische vs. pragmatische Kompetenz?</vt:lpstr>
      <vt:lpstr>„Vokabeln“ und „Grammatik“</vt:lpstr>
      <vt:lpstr>“Vokabeln” vs. “Grammatik”? (Siepmann 2013)</vt:lpstr>
      <vt:lpstr>Wortschatz und Grammatik: ein Beispiel</vt:lpstr>
      <vt:lpstr>Wiederholte Rede</vt:lpstr>
      <vt:lpstr>Wiederholte Rede</vt:lpstr>
      <vt:lpstr>Erweiterte Einheit von Wortschatz und Grammatik</vt:lpstr>
      <vt:lpstr>Was ist Sprachwissen?</vt:lpstr>
      <vt:lpstr>Das Minimaxprinzip</vt:lpstr>
      <vt:lpstr>Wortkombinationsstrategien (Wray 2002)</vt:lpstr>
      <vt:lpstr>Phraseologie: von der Peripherie ins Zentrum</vt:lpstr>
      <vt:lpstr>Phraseologie: von der Peripherie ins Zentrum</vt:lpstr>
      <vt:lpstr>Folie 16</vt:lpstr>
      <vt:lpstr>Lexical Priming Theory (Hoey 2005)</vt:lpstr>
      <vt:lpstr>Konstruktionen in der Konstruktionsgrammatik</vt:lpstr>
      <vt:lpstr>Konstruktionen als Form-Bedeutungspaare (N as to wh-clause; Francis/Hunston/Manning 1998)</vt:lpstr>
      <vt:lpstr>Konstruktionen als Form-Bedeutungspaare</vt:lpstr>
      <vt:lpstr>Multimodale Konstruktionen</vt:lpstr>
      <vt:lpstr>Konstruktionen und „Kreativität“</vt:lpstr>
      <vt:lpstr>Kreativität im Sprachgebrauch?</vt:lpstr>
      <vt:lpstr>Zusammenfassung: Sprachen-lernen = Konstruktionslernen</vt:lpstr>
      <vt:lpstr>Folie 25</vt:lpstr>
      <vt:lpstr>Folie 26</vt:lpstr>
      <vt:lpstr>Umfang des konstruktionellen Grundwissens</vt:lpstr>
      <vt:lpstr>Umfang des konstruktionellen Grundwissens</vt:lpstr>
      <vt:lpstr>Kollokationelle Synonymie</vt:lpstr>
      <vt:lpstr>Kollokationelle Analogie</vt:lpstr>
      <vt:lpstr>Konstruktionelle Analogie (Dubois/Dubois)</vt:lpstr>
      <vt:lpstr>Kollokationelle Derivation</vt:lpstr>
      <vt:lpstr>Genreeffekt</vt:lpstr>
      <vt:lpstr>Bildspracheeffekt</vt:lpstr>
      <vt:lpstr>Seltenheitseffekt</vt:lpstr>
      <vt:lpstr>Wie viele Konstruktionen? Lexikographisch-thematischer Ansatz</vt:lpstr>
      <vt:lpstr>Folie 37</vt:lpstr>
      <vt:lpstr>Wie viele Konstruktionen? Frequentieller Ansatz</vt:lpstr>
      <vt:lpstr>Wie viele Konstruktionen? Frequentieller Ansatz</vt:lpstr>
      <vt:lpstr>Der phraseologische Eisberg</vt:lpstr>
      <vt:lpstr>Fragen und tentative Antworten</vt:lpstr>
      <vt:lpstr>Beispiel für ein hochfrequentes Item: coup (200-400)</vt:lpstr>
      <vt:lpstr>Beispiel für zwei niedrigfrequente Items: entourage (3000)/concentration (2800)</vt:lpstr>
      <vt:lpstr>Alternativer Tafelanschrieb in Semantisierungsphasen</vt:lpstr>
      <vt:lpstr>Reichhaltiges Input</vt:lpstr>
      <vt:lpstr>Beispiel: Konstruktionen ergänzen (Green Line 5)</vt:lpstr>
      <vt:lpstr>Beispiel: Konstruktionen ergänzen (Green Line 5)</vt:lpstr>
      <vt:lpstr>Die il y a-Konstruktion (Lequy 2004)</vt:lpstr>
      <vt:lpstr>Imparfait vs. Passé composé: konstruktioneller Ansatz (Wicher 2016)</vt:lpstr>
      <vt:lpstr>Folie 50</vt:lpstr>
      <vt:lpstr>Grammatik im Zeitalter des Kreationismus</vt:lpstr>
      <vt:lpstr>Das Gerundium/Partizip als Subjekt? (Herbst 2016)</vt:lpstr>
      <vt:lpstr>V-ing-Konstruktionen (Herbst 2016)</vt:lpstr>
      <vt:lpstr>V-ing-Konstruktionen (Herbst 2016)</vt:lpstr>
      <vt:lpstr>Entrümpelung der Grammatik: Englisch</vt:lpstr>
      <vt:lpstr>Entrümpelung der Grammatik: Französisch</vt:lpstr>
      <vt:lpstr>Folie 57</vt:lpstr>
      <vt:lpstr>Die Lehrerin als prima inter pares</vt:lpstr>
      <vt:lpstr>Wörter oder Ausdrücke suchen</vt:lpstr>
      <vt:lpstr>Google Ngram Viewer</vt:lpstr>
      <vt:lpstr>Burnt toast vs. burned toast</vt:lpstr>
      <vt:lpstr>Wörter oder Ausdrücke im französischsprachigen Internet suchen (site:fr)</vt:lpstr>
      <vt:lpstr>Wörter oder Ausdrücke im französischsprachigen Internet suchen (site:fr)</vt:lpstr>
      <vt:lpstr>Regionalismen</vt:lpstr>
      <vt:lpstr>Fortsetzung von Satzanfängen</vt:lpstr>
      <vt:lpstr>Korpora</vt:lpstr>
      <vt:lpstr>Warum Korpora?</vt:lpstr>
      <vt:lpstr>Umgang mit Korpora</vt:lpstr>
      <vt:lpstr>Einsatzmöglichkeiten</vt:lpstr>
      <vt:lpstr>Konstruktionslernen (Siepmann, erscheint in französisch heute 2016)</vt:lpstr>
      <vt:lpstr>Variation</vt:lpstr>
      <vt:lpstr>Konstruktionshaftigkeit des Subjonctif</vt:lpstr>
      <vt:lpstr>Gebrauchsbedingungen von Redewendungen</vt:lpstr>
      <vt:lpstr>Fazit: die Grammatik lebt!</vt:lpstr>
      <vt:lpstr>Und die Kompetenzen?</vt:lpstr>
      <vt:lpstr>Folie 76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Fremdsprachenlernen ist Konstruktionslernen</dc:title>
  <dc:creator>DS</dc:creator>
  <cp:lastModifiedBy>Ursula</cp:lastModifiedBy>
  <cp:revision>134</cp:revision>
  <dcterms:created xsi:type="dcterms:W3CDTF">2016-09-06T15:13:36Z</dcterms:created>
  <dcterms:modified xsi:type="dcterms:W3CDTF">2016-09-22T18:02:39Z</dcterms:modified>
</cp:coreProperties>
</file>